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94" r:id="rId3"/>
    <p:sldId id="290" r:id="rId4"/>
    <p:sldId id="301" r:id="rId5"/>
    <p:sldId id="300" r:id="rId6"/>
    <p:sldId id="302" r:id="rId7"/>
    <p:sldId id="298" r:id="rId8"/>
    <p:sldId id="299" r:id="rId9"/>
    <p:sldId id="322" r:id="rId10"/>
    <p:sldId id="303" r:id="rId11"/>
    <p:sldId id="326" r:id="rId12"/>
    <p:sldId id="324" r:id="rId13"/>
    <p:sldId id="328" r:id="rId14"/>
    <p:sldId id="330" r:id="rId15"/>
    <p:sldId id="331" r:id="rId16"/>
    <p:sldId id="325" r:id="rId17"/>
    <p:sldId id="332" r:id="rId18"/>
    <p:sldId id="267" r:id="rId19"/>
    <p:sldId id="310" r:id="rId20"/>
    <p:sldId id="31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5CC70-E307-49D0-BCEF-C58D63CA1CFD}" type="datetimeFigureOut">
              <a:rPr lang="en-IN" smtClean="0"/>
              <a:t>28-01-2025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AB1BE-DF87-407C-9066-269430692037}" type="slidenum">
              <a:rPr lang="en-IN" smtClean="0"/>
              <a:t>‹#›</a:t>
            </a:fld>
            <a:endParaRPr lang="en-IN"/>
          </a:p>
        </p:txBody>
      </p:sp>
    </p:spTree>
    <p:extLst>
      <p:ext uri="{BB962C8B-B14F-4D97-AF65-F5344CB8AC3E}">
        <p14:creationId xmlns:p14="http://schemas.microsoft.com/office/powerpoint/2010/main" val="804205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buFont typeface="Arial" panose="020B0604020202020204" pitchFamily="34" charset="0"/>
              <a:buChar char="•"/>
            </a:pPr>
            <a:r>
              <a:rPr lang="en-IN" b="0" i="0" dirty="0">
                <a:solidFill>
                  <a:srgbClr val="242424"/>
                </a:solidFill>
                <a:effectLst/>
                <a:latin typeface="source-serif-pro"/>
              </a:rPr>
              <a:t>transformer has 4 main parts: </a:t>
            </a:r>
          </a:p>
          <a:p>
            <a:pPr algn="l">
              <a:lnSpc>
                <a:spcPts val="2400"/>
              </a:lnSpc>
              <a:buFont typeface="Arial" panose="020B0604020202020204" pitchFamily="34" charset="0"/>
              <a:buChar char="•"/>
            </a:pPr>
            <a:r>
              <a:rPr lang="en-IN" b="0" i="0" dirty="0">
                <a:solidFill>
                  <a:srgbClr val="242424"/>
                </a:solidFill>
                <a:effectLst/>
                <a:latin typeface="source-serif-pro"/>
              </a:rPr>
              <a:t>Tokenization : </a:t>
            </a:r>
            <a:r>
              <a:rPr lang="en-US" b="0" i="0" dirty="0">
                <a:solidFill>
                  <a:srgbClr val="242424"/>
                </a:solidFill>
                <a:effectLst/>
                <a:latin typeface="source-serif-pro"/>
              </a:rPr>
              <a:t>large dataset of tokens, including all the words, punctuation signs, etc. tokenization step takes every word, prefix, suffix, and punctuation signs, and sends them to a known token from the library.</a:t>
            </a:r>
            <a:endParaRPr lang="en-IN"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Embedding : text embeddings send every piece of text to a vector (a list) of numbers. If two pieces of text are similar, then the numbers in their corresponding vectors are similar to each other. </a:t>
            </a:r>
          </a:p>
          <a:p>
            <a:pPr algn="l">
              <a:lnSpc>
                <a:spcPts val="2400"/>
              </a:lnSpc>
              <a:buFont typeface="Arial" panose="020B0604020202020204" pitchFamily="34" charset="0"/>
              <a:buChar char="•"/>
            </a:pPr>
            <a:r>
              <a:rPr lang="en-US" b="0" i="0" dirty="0">
                <a:solidFill>
                  <a:srgbClr val="242424"/>
                </a:solidFill>
                <a:effectLst/>
                <a:latin typeface="source-serif-pro"/>
              </a:rPr>
              <a:t>Positional encoding : consists of adding a sequence of predefined vectors to the embedding vectors of the words. ensures we get a unique vector for every sentence, and sentences with the same words in different order will be assigned different vectors. </a:t>
            </a:r>
          </a:p>
          <a:p>
            <a:pPr algn="l">
              <a:lnSpc>
                <a:spcPts val="2400"/>
              </a:lnSpc>
              <a:buFont typeface="Arial" panose="020B0604020202020204" pitchFamily="34" charset="0"/>
              <a:buChar char="•"/>
            </a:pPr>
            <a:r>
              <a:rPr lang="en-US" b="0" i="0" dirty="0">
                <a:solidFill>
                  <a:srgbClr val="242424"/>
                </a:solidFill>
                <a:effectLst/>
                <a:latin typeface="source-serif-pro"/>
              </a:rPr>
              <a:t>Transformer block  :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b="0" i="0" dirty="0" err="1">
                <a:solidFill>
                  <a:srgbClr val="242424"/>
                </a:solidFill>
                <a:effectLst/>
                <a:latin typeface="source-serif-pro"/>
              </a:rPr>
              <a:t>really</a:t>
            </a:r>
            <a:r>
              <a:rPr lang="en-US" b="0" i="0" dirty="0">
                <a:solidFill>
                  <a:srgbClr val="242424"/>
                </a:solidFill>
                <a:effectLst/>
                <a:latin typeface="source-serif-pro"/>
              </a:rPr>
              <a:t> large neural network, which is trained precisely with that goal, to predict the next word in a sentence. key step: the attention component.  -&gt; carries the context. In multi-head attention, several different embeddings are used to modify the vectors and add context to them. </a:t>
            </a:r>
          </a:p>
          <a:p>
            <a:pPr algn="l">
              <a:lnSpc>
                <a:spcPts val="2400"/>
              </a:lnSpc>
              <a:buFont typeface="Arial" panose="020B0604020202020204" pitchFamily="34" charset="0"/>
              <a:buChar char="•"/>
            </a:pPr>
            <a:r>
              <a:rPr lang="en-US" b="0" i="0" dirty="0" err="1">
                <a:solidFill>
                  <a:srgbClr val="242424"/>
                </a:solidFill>
                <a:effectLst/>
                <a:latin typeface="source-serif-pro"/>
              </a:rPr>
              <a:t>Softmax</a:t>
            </a: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 last step of a transformer is a </a:t>
            </a:r>
            <a:r>
              <a:rPr lang="en-US" b="0" i="0" dirty="0" err="1">
                <a:solidFill>
                  <a:srgbClr val="242424"/>
                </a:solidFill>
                <a:effectLst/>
                <a:latin typeface="source-serif-pro"/>
              </a:rPr>
              <a:t>softmax</a:t>
            </a:r>
            <a:r>
              <a:rPr lang="en-US" b="0" i="0" dirty="0">
                <a:solidFill>
                  <a:srgbClr val="242424"/>
                </a:solidFill>
                <a:effectLst/>
                <a:latin typeface="source-serif-pro"/>
              </a:rPr>
              <a:t> layer, which turns these scores into probabilities (that add to 1), where the highest scores correspond to the highest probabilities. Then, we can sample out of these probabilities for the next word.  </a:t>
            </a:r>
            <a:endParaRPr lang="en-IN"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B51AB1BE-DF87-407C-9066-269430692037}" type="slidenum">
              <a:rPr lang="en-IN" smtClean="0"/>
              <a:t>6</a:t>
            </a:fld>
            <a:endParaRPr lang="en-IN"/>
          </a:p>
        </p:txBody>
      </p:sp>
    </p:spTree>
    <p:extLst>
      <p:ext uri="{BB962C8B-B14F-4D97-AF65-F5344CB8AC3E}">
        <p14:creationId xmlns:p14="http://schemas.microsoft.com/office/powerpoint/2010/main" val="56085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8</a:t>
            </a:fld>
            <a:endParaRPr lang="en-IN"/>
          </a:p>
        </p:txBody>
      </p:sp>
    </p:spTree>
    <p:extLst>
      <p:ext uri="{BB962C8B-B14F-4D97-AF65-F5344CB8AC3E}">
        <p14:creationId xmlns:p14="http://schemas.microsoft.com/office/powerpoint/2010/main" val="251072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10</a:t>
            </a:fld>
            <a:endParaRPr lang="en-IN"/>
          </a:p>
        </p:txBody>
      </p:sp>
    </p:spTree>
    <p:extLst>
      <p:ext uri="{BB962C8B-B14F-4D97-AF65-F5344CB8AC3E}">
        <p14:creationId xmlns:p14="http://schemas.microsoft.com/office/powerpoint/2010/main" val="265681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98658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84889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552622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5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8337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7827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24820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0CB8F-07C7-4287-A49F-980D4282DB8D}"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3412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0CB8F-07C7-4287-A49F-980D4282DB8D}"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3246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0CB8F-07C7-4287-A49F-980D4282DB8D}"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6872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62123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426515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0CB8F-07C7-4287-A49F-980D4282DB8D}" type="datetimeFigureOut">
              <a:rPr lang="en-US" smtClean="0"/>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52D13-FC0B-4E5C-990E-54181E2055D2}" type="slidenum">
              <a:rPr lang="en-US" smtClean="0"/>
              <a:t>‹#›</a:t>
            </a:fld>
            <a:endParaRPr lang="en-US"/>
          </a:p>
        </p:txBody>
      </p:sp>
    </p:spTree>
    <p:extLst>
      <p:ext uri="{BB962C8B-B14F-4D97-AF65-F5344CB8AC3E}">
        <p14:creationId xmlns:p14="http://schemas.microsoft.com/office/powerpoint/2010/main" val="640433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ocietybyte.swiss/en/2023/03/17/we-need-to-remove-bias-from-language-models-a-podcast-episode-about-ai-in-administration-and-justice/"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rust_region?ref=assemblyai.com" TargetMode="External"/><Relationship Id="rId2" Type="http://schemas.openxmlformats.org/officeDocument/2006/relationships/hyperlink" Target="https://www.assemblyai.com/blog/reinforcement-learning-with-deep-q-learning-explained/" TargetMode="Externa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hyperlink" Target="https://en.wikipedia.org/wiki/Kullback%E2%80%93Leibler_divergence?ref=assemblyai.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allenai.org/data/real-toxicity-prompts?ref=assemblyai.com" TargetMode="External"/><Relationship Id="rId2" Type="http://schemas.openxmlformats.org/officeDocument/2006/relationships/hyperlink" Target="https://arxiv.org/abs/2109.07958?ref=assemblyai.com" TargetMode="External"/><Relationship Id="rId1" Type="http://schemas.openxmlformats.org/officeDocument/2006/relationships/slideLayout" Target="../slideLayouts/slideLayout2.xml"/><Relationship Id="rId4" Type="http://schemas.openxmlformats.org/officeDocument/2006/relationships/hyperlink" Target="https://aclanthology.org/2020.emnlp-main.154/?ref=assemblyai.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en/view-image.php?image=156308&amp;picture=thank-you-wallpaper"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lowing blue and white wireframe of a human head&#10;&#10;Description automatically generated">
            <a:extLst>
              <a:ext uri="{FF2B5EF4-FFF2-40B4-BE49-F238E27FC236}">
                <a16:creationId xmlns:a16="http://schemas.microsoft.com/office/drawing/2014/main" id="{B23528A7-442E-8E31-22D2-283CE3606AF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1630" b="9092"/>
          <a:stretch/>
        </p:blipFill>
        <p:spPr>
          <a:xfrm>
            <a:off x="3523488" y="10"/>
            <a:ext cx="8668512" cy="6857990"/>
          </a:xfrm>
          <a:prstGeom prst="rect">
            <a:avLst/>
          </a:prstGeom>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4AB10-2A01-E2BE-AA1B-0CECD581033D}"/>
              </a:ext>
            </a:extLst>
          </p:cNvPr>
          <p:cNvSpPr>
            <a:spLocks noGrp="1"/>
          </p:cNvSpPr>
          <p:nvPr>
            <p:ph type="ctrTitle"/>
          </p:nvPr>
        </p:nvSpPr>
        <p:spPr>
          <a:xfrm>
            <a:off x="477980" y="1122363"/>
            <a:ext cx="6217787" cy="3204134"/>
          </a:xfrm>
        </p:spPr>
        <p:txBody>
          <a:bodyPr anchor="b">
            <a:normAutofit/>
          </a:bodyPr>
          <a:lstStyle/>
          <a:p>
            <a:pPr algn="l"/>
            <a:r>
              <a:rPr lang="en-US" altLang="zh-CN" sz="4800" dirty="0">
                <a:solidFill>
                  <a:schemeClr val="bg1"/>
                </a:solidFill>
                <a:latin typeface="方正小标宋简体" panose="02010601030101010101" pitchFamily="2" charset="-122"/>
                <a:ea typeface="方正小标宋简体" panose="02010601030101010101" pitchFamily="2" charset="-122"/>
              </a:rPr>
              <a:t>Foundation of Large Language Models</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A3A4133-3379-D0E3-0E85-602EF699F3C0}"/>
              </a:ext>
            </a:extLst>
          </p:cNvPr>
          <p:cNvSpPr txBox="1"/>
          <p:nvPr/>
        </p:nvSpPr>
        <p:spPr>
          <a:xfrm>
            <a:off x="10005183" y="6657945"/>
            <a:ext cx="2186817" cy="200055"/>
          </a:xfrm>
          <a:prstGeom prst="rect">
            <a:avLst/>
          </a:prstGeom>
          <a:solidFill>
            <a:srgbClr val="000000"/>
          </a:solid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societybyte.swiss/en/2023/03/17/we-need-to-remove-bias-from-language-models-a-podcast-episode-about-ai-in-administration-and-justice/">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3.0/">
                  <a:extLst>
                    <a:ext uri="{A12FA001-AC4F-418D-AE19-62706E023703}">
                      <ahyp:hlinkClr xmlns:ahyp="http://schemas.microsoft.com/office/drawing/2018/hyperlinkcolor" val="tx"/>
                    </a:ext>
                  </a:extLst>
                </a:hlinkClick>
              </a:rPr>
              <a:t>CC BY</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2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B95955-01B2-0461-1A47-AD3E7EAB6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48370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llustration of GPT development history and the rise of ChatGPT. The development timeline of GPT and the emergence of ChatGPT, highlight key milestones and improvements in the model's capabilities. GPT, generative pre‐trained transformers.">
            <a:extLst>
              <a:ext uri="{FF2B5EF4-FFF2-40B4-BE49-F238E27FC236}">
                <a16:creationId xmlns:a16="http://schemas.microsoft.com/office/drawing/2014/main" id="{5A11C169-3E15-89FD-A001-8993619D3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 y="1494504"/>
            <a:ext cx="11750868" cy="411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1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D949-01BF-8EC6-A30C-21B2712B9BDA}"/>
              </a:ext>
            </a:extLst>
          </p:cNvPr>
          <p:cNvSpPr>
            <a:spLocks noGrp="1"/>
          </p:cNvSpPr>
          <p:nvPr>
            <p:ph type="title"/>
          </p:nvPr>
        </p:nvSpPr>
        <p:spPr/>
        <p:txBody>
          <a:bodyPr/>
          <a:lstStyle/>
          <a:p>
            <a:r>
              <a:rPr lang="en-IN" dirty="0">
                <a:solidFill>
                  <a:srgbClr val="404040"/>
                </a:solidFill>
                <a:latin typeface="Inter"/>
              </a:rPr>
              <a:t>P</a:t>
            </a:r>
            <a:r>
              <a:rPr lang="en-IN" b="0" i="0" dirty="0">
                <a:solidFill>
                  <a:srgbClr val="404040"/>
                </a:solidFill>
                <a:effectLst/>
                <a:latin typeface="Inter"/>
              </a:rPr>
              <a:t>retraining stage of GPT-x </a:t>
            </a:r>
            <a:endParaRPr lang="en-IN" dirty="0"/>
          </a:p>
        </p:txBody>
      </p:sp>
      <p:sp>
        <p:nvSpPr>
          <p:cNvPr id="3" name="Content Placeholder 2">
            <a:extLst>
              <a:ext uri="{FF2B5EF4-FFF2-40B4-BE49-F238E27FC236}">
                <a16:creationId xmlns:a16="http://schemas.microsoft.com/office/drawing/2014/main" id="{1C1A7F85-8EE3-F501-4E72-A644ED725A47}"/>
              </a:ext>
            </a:extLst>
          </p:cNvPr>
          <p:cNvSpPr>
            <a:spLocks noGrp="1"/>
          </p:cNvSpPr>
          <p:nvPr>
            <p:ph idx="1"/>
          </p:nvPr>
        </p:nvSpPr>
        <p:spPr/>
        <p:txBody>
          <a:bodyPr>
            <a:normAutofit fontScale="77500" lnSpcReduction="20000"/>
          </a:bodyPr>
          <a:lstStyle/>
          <a:p>
            <a:pPr algn="l"/>
            <a:r>
              <a:rPr lang="en-US" b="0" i="0" dirty="0">
                <a:solidFill>
                  <a:srgbClr val="404040"/>
                </a:solidFill>
                <a:effectLst/>
                <a:latin typeface="Inter"/>
              </a:rPr>
              <a:t>GPT-3 is trained on diverse sources including Common Crawl (filtered for quality), books, Wikipedia, and other curated texts. This mix ensures exposure to varied writing styles, domains, and factual content.</a:t>
            </a:r>
          </a:p>
          <a:p>
            <a:r>
              <a:rPr lang="en-US" b="1" i="0" dirty="0">
                <a:solidFill>
                  <a:srgbClr val="404040"/>
                </a:solidFill>
                <a:effectLst/>
                <a:latin typeface="Inter"/>
              </a:rPr>
              <a:t>Transformer Decoder</a:t>
            </a:r>
            <a:r>
              <a:rPr lang="en-US" b="0" i="0" dirty="0">
                <a:solidFill>
                  <a:srgbClr val="404040"/>
                </a:solidFill>
                <a:effectLst/>
                <a:latin typeface="Inter"/>
              </a:rPr>
              <a:t>: A stack of decoder-only transformer layers with </a:t>
            </a:r>
            <a:r>
              <a:rPr lang="en-US" b="1" i="0" dirty="0">
                <a:solidFill>
                  <a:srgbClr val="404040"/>
                </a:solidFill>
                <a:effectLst/>
                <a:latin typeface="Inter"/>
              </a:rPr>
              <a:t>masked self-attention</a:t>
            </a:r>
            <a:r>
              <a:rPr lang="en-US" b="0" i="0" dirty="0">
                <a:solidFill>
                  <a:srgbClr val="404040"/>
                </a:solidFill>
                <a:effectLst/>
                <a:latin typeface="Inter"/>
              </a:rPr>
              <a:t>, enabling autoregressive token prediction (each token depends only on prior tokens).</a:t>
            </a:r>
          </a:p>
          <a:p>
            <a:r>
              <a:rPr lang="en-US" b="0" i="0" dirty="0">
                <a:solidFill>
                  <a:srgbClr val="404040"/>
                </a:solidFill>
                <a:effectLst/>
                <a:latin typeface="Inter"/>
              </a:rPr>
              <a:t>The largest variant has </a:t>
            </a:r>
            <a:r>
              <a:rPr lang="en-US" b="1" i="0" dirty="0">
                <a:solidFill>
                  <a:srgbClr val="404040"/>
                </a:solidFill>
                <a:effectLst/>
                <a:latin typeface="Inter"/>
              </a:rPr>
              <a:t>175 billion parameters</a:t>
            </a:r>
            <a:r>
              <a:rPr lang="en-US" b="0" i="0" dirty="0">
                <a:solidFill>
                  <a:srgbClr val="404040"/>
                </a:solidFill>
                <a:effectLst/>
                <a:latin typeface="Inter"/>
              </a:rPr>
              <a:t>, 96 layers, 12,288-dimensional embeddings, and 96 attention heads per layer. The context window spans </a:t>
            </a:r>
            <a:r>
              <a:rPr lang="en-US" b="1" i="0" dirty="0">
                <a:solidFill>
                  <a:srgbClr val="404040"/>
                </a:solidFill>
                <a:effectLst/>
                <a:latin typeface="Inter"/>
              </a:rPr>
              <a:t>2,048 tokens</a:t>
            </a:r>
            <a:r>
              <a:rPr lang="en-US" b="0" i="0" dirty="0">
                <a:solidFill>
                  <a:srgbClr val="404040"/>
                </a:solidFill>
                <a:effectLst/>
                <a:latin typeface="Inter"/>
              </a:rPr>
              <a:t>.</a:t>
            </a:r>
          </a:p>
          <a:p>
            <a:pPr algn="l">
              <a:buFont typeface="Arial" panose="020B0604020202020204" pitchFamily="34" charset="0"/>
              <a:buChar char="•"/>
            </a:pPr>
            <a:r>
              <a:rPr lang="en-US" b="1" i="0" dirty="0">
                <a:solidFill>
                  <a:srgbClr val="404040"/>
                </a:solidFill>
                <a:effectLst/>
                <a:latin typeface="Inter"/>
              </a:rPr>
              <a:t>Language Modeling</a:t>
            </a:r>
            <a:r>
              <a:rPr lang="en-US" b="0" i="0" dirty="0">
                <a:solidFill>
                  <a:srgbClr val="404040"/>
                </a:solidFill>
                <a:effectLst/>
                <a:latin typeface="Inter"/>
              </a:rPr>
              <a:t>: The core task is next-token prediction. Given a sequence of tokens, the model predicts the next token by minimizing </a:t>
            </a:r>
            <a:r>
              <a:rPr lang="en-US" b="1" i="0" dirty="0">
                <a:solidFill>
                  <a:srgbClr val="404040"/>
                </a:solidFill>
                <a:effectLst/>
                <a:latin typeface="Inter"/>
              </a:rPr>
              <a:t>cross-entropy loss</a:t>
            </a:r>
            <a:r>
              <a:rPr lang="en-US" b="0" i="0" dirty="0">
                <a:solidFill>
                  <a:srgbClr val="404040"/>
                </a:solidFill>
                <a:effectLst/>
                <a:latin typeface="Inter"/>
              </a:rPr>
              <a:t>.</a:t>
            </a:r>
          </a:p>
          <a:p>
            <a:r>
              <a:rPr lang="en-US" b="1" i="0" dirty="0">
                <a:solidFill>
                  <a:srgbClr val="404040"/>
                </a:solidFill>
                <a:effectLst/>
                <a:latin typeface="Inter"/>
              </a:rPr>
              <a:t>Unsupervised Learning</a:t>
            </a:r>
            <a:r>
              <a:rPr lang="en-US" b="0" i="0" dirty="0">
                <a:solidFill>
                  <a:srgbClr val="404040"/>
                </a:solidFill>
                <a:effectLst/>
                <a:latin typeface="Inter"/>
              </a:rPr>
              <a:t>: No explicit task-specific objectives; the model learns grammar, facts, and reasoning implicitly through this objective.</a:t>
            </a:r>
          </a:p>
          <a:p>
            <a:pPr algn="l">
              <a:buFont typeface="Arial" panose="020B0604020202020204" pitchFamily="34" charset="0"/>
              <a:buChar char="•"/>
            </a:pPr>
            <a:r>
              <a:rPr lang="en-US" b="1" i="0" dirty="0">
                <a:solidFill>
                  <a:srgbClr val="404040"/>
                </a:solidFill>
                <a:effectLst/>
                <a:latin typeface="Inter"/>
              </a:rPr>
              <a:t>Distributed Training</a:t>
            </a:r>
            <a:r>
              <a:rPr lang="en-US" b="0" i="0" dirty="0">
                <a:solidFill>
                  <a:srgbClr val="404040"/>
                </a:solidFill>
                <a:effectLst/>
                <a:latin typeface="Inter"/>
              </a:rPr>
              <a:t>: Combines </a:t>
            </a:r>
            <a:r>
              <a:rPr lang="en-US" b="1" i="0" dirty="0">
                <a:solidFill>
                  <a:srgbClr val="404040"/>
                </a:solidFill>
                <a:effectLst/>
                <a:latin typeface="Inter"/>
              </a:rPr>
              <a:t>data parallelism</a:t>
            </a:r>
            <a:r>
              <a:rPr lang="en-US" b="0" i="0" dirty="0">
                <a:solidFill>
                  <a:srgbClr val="404040"/>
                </a:solidFill>
                <a:effectLst/>
                <a:latin typeface="Inter"/>
              </a:rPr>
              <a:t> (split batches across devices), </a:t>
            </a:r>
            <a:r>
              <a:rPr lang="en-US" b="1" i="0" dirty="0">
                <a:solidFill>
                  <a:srgbClr val="404040"/>
                </a:solidFill>
                <a:effectLst/>
                <a:latin typeface="Inter"/>
              </a:rPr>
              <a:t>model parallelism</a:t>
            </a:r>
            <a:r>
              <a:rPr lang="en-US" b="0" i="0" dirty="0">
                <a:solidFill>
                  <a:srgbClr val="404040"/>
                </a:solidFill>
                <a:effectLst/>
                <a:latin typeface="Inter"/>
              </a:rPr>
              <a:t> (split model layers across devices), and </a:t>
            </a:r>
            <a:r>
              <a:rPr lang="en-US" b="1" i="0" dirty="0">
                <a:solidFill>
                  <a:srgbClr val="404040"/>
                </a:solidFill>
                <a:effectLst/>
                <a:latin typeface="Inter"/>
              </a:rPr>
              <a:t>pipeline parallelism</a:t>
            </a:r>
            <a:r>
              <a:rPr lang="en-US" b="0" i="0" dirty="0">
                <a:solidFill>
                  <a:srgbClr val="404040"/>
                </a:solidFill>
                <a:effectLst/>
                <a:latin typeface="Inter"/>
              </a:rPr>
              <a:t> (overlap computation and communication) to handle the model's size.</a:t>
            </a:r>
          </a:p>
          <a:p>
            <a:pPr algn="l">
              <a:buFont typeface="Arial" panose="020B0604020202020204" pitchFamily="34" charset="0"/>
              <a:buChar char="•"/>
            </a:pPr>
            <a:endParaRPr lang="en-US" b="0" i="0" dirty="0">
              <a:solidFill>
                <a:srgbClr val="404040"/>
              </a:solidFill>
              <a:effectLst/>
              <a:latin typeface="Inter"/>
            </a:endParaRPr>
          </a:p>
          <a:p>
            <a:endParaRPr lang="en-US" b="0" i="0" dirty="0">
              <a:solidFill>
                <a:srgbClr val="404040"/>
              </a:solidFill>
              <a:effectLst/>
              <a:latin typeface="Inter"/>
            </a:endParaRPr>
          </a:p>
          <a:p>
            <a:endParaRPr lang="en-IN" b="1" i="0" dirty="0">
              <a:solidFill>
                <a:srgbClr val="404040"/>
              </a:solidFill>
              <a:effectLst/>
              <a:latin typeface="Inter"/>
            </a:endParaRPr>
          </a:p>
          <a:p>
            <a:endParaRPr lang="en-US" b="0" i="0" dirty="0">
              <a:solidFill>
                <a:srgbClr val="404040"/>
              </a:solidFill>
              <a:effectLst/>
              <a:latin typeface="Inter"/>
            </a:endParaRPr>
          </a:p>
          <a:p>
            <a:endParaRPr lang="en-US" b="0" i="0" dirty="0">
              <a:solidFill>
                <a:srgbClr val="404040"/>
              </a:solidFill>
              <a:effectLst/>
              <a:latin typeface="Inter"/>
            </a:endParaRPr>
          </a:p>
          <a:p>
            <a:pPr algn="l">
              <a:buFont typeface="Arial" panose="020B0604020202020204" pitchFamily="34" charset="0"/>
              <a:buChar char="•"/>
            </a:pPr>
            <a:endParaRPr lang="en-US" b="0" i="0" dirty="0">
              <a:solidFill>
                <a:srgbClr val="404040"/>
              </a:solidFill>
              <a:effectLst/>
              <a:latin typeface="Inter"/>
            </a:endParaRPr>
          </a:p>
          <a:p>
            <a:endParaRPr lang="en-IN" dirty="0"/>
          </a:p>
        </p:txBody>
      </p:sp>
    </p:spTree>
    <p:extLst>
      <p:ext uri="{BB962C8B-B14F-4D97-AF65-F5344CB8AC3E}">
        <p14:creationId xmlns:p14="http://schemas.microsoft.com/office/powerpoint/2010/main" val="349964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477FA-4A8C-1CD4-7B58-EF97D0BF9C54}"/>
              </a:ext>
            </a:extLst>
          </p:cNvPr>
          <p:cNvPicPr>
            <a:picLocks noChangeAspect="1"/>
          </p:cNvPicPr>
          <p:nvPr/>
        </p:nvPicPr>
        <p:blipFill>
          <a:blip r:embed="rId2"/>
          <a:stretch>
            <a:fillRect/>
          </a:stretch>
        </p:blipFill>
        <p:spPr>
          <a:xfrm>
            <a:off x="3519948" y="1690688"/>
            <a:ext cx="3586317" cy="4995990"/>
          </a:xfrm>
          <a:prstGeom prst="rect">
            <a:avLst/>
          </a:prstGeom>
        </p:spPr>
      </p:pic>
      <p:sp>
        <p:nvSpPr>
          <p:cNvPr id="5" name="Title 4">
            <a:extLst>
              <a:ext uri="{FF2B5EF4-FFF2-40B4-BE49-F238E27FC236}">
                <a16:creationId xmlns:a16="http://schemas.microsoft.com/office/drawing/2014/main" id="{A3FD55A1-2ED4-9E7B-829E-D385A8DD0328}"/>
              </a:ext>
            </a:extLst>
          </p:cNvPr>
          <p:cNvSpPr>
            <a:spLocks noGrp="1"/>
          </p:cNvSpPr>
          <p:nvPr>
            <p:ph type="title"/>
          </p:nvPr>
        </p:nvSpPr>
        <p:spPr/>
        <p:txBody>
          <a:bodyPr>
            <a:normAutofit/>
          </a:bodyPr>
          <a:lstStyle/>
          <a:p>
            <a:r>
              <a:rPr lang="en-US" b="1" i="0" dirty="0">
                <a:solidFill>
                  <a:srgbClr val="000000"/>
                </a:solidFill>
                <a:effectLst/>
                <a:latin typeface="MonumentGrotesk"/>
              </a:rPr>
              <a:t>Step 1: The Supervised Fine-Tuning (SFT) model</a:t>
            </a:r>
            <a:endParaRPr lang="en-IN" dirty="0"/>
          </a:p>
        </p:txBody>
      </p:sp>
    </p:spTree>
    <p:extLst>
      <p:ext uri="{BB962C8B-B14F-4D97-AF65-F5344CB8AC3E}">
        <p14:creationId xmlns:p14="http://schemas.microsoft.com/office/powerpoint/2010/main" val="346575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2853F-9650-B8B3-79CC-2A7C493DE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2A02B-720B-8884-3710-9614B61E394E}"/>
              </a:ext>
            </a:extLst>
          </p:cNvPr>
          <p:cNvSpPr>
            <a:spLocks noGrp="1"/>
          </p:cNvSpPr>
          <p:nvPr>
            <p:ph type="title"/>
          </p:nvPr>
        </p:nvSpPr>
        <p:spPr/>
        <p:txBody>
          <a:bodyPr/>
          <a:lstStyle/>
          <a:p>
            <a:r>
              <a:rPr lang="en-US" b="1" i="0" dirty="0">
                <a:solidFill>
                  <a:srgbClr val="000000"/>
                </a:solidFill>
                <a:effectLst/>
                <a:latin typeface="MonumentGrotesk"/>
              </a:rPr>
              <a:t>Step 2: The reward model (RM)</a:t>
            </a:r>
            <a:endParaRPr lang="en-IN" dirty="0"/>
          </a:p>
        </p:txBody>
      </p:sp>
      <p:sp>
        <p:nvSpPr>
          <p:cNvPr id="5" name="Text Placeholder 4">
            <a:extLst>
              <a:ext uri="{FF2B5EF4-FFF2-40B4-BE49-F238E27FC236}">
                <a16:creationId xmlns:a16="http://schemas.microsoft.com/office/drawing/2014/main" id="{3C5A4219-4020-8207-07DF-CA5EA528714A}"/>
              </a:ext>
            </a:extLst>
          </p:cNvPr>
          <p:cNvSpPr>
            <a:spLocks noGrp="1"/>
          </p:cNvSpPr>
          <p:nvPr>
            <p:ph type="body" sz="half" idx="2"/>
          </p:nvPr>
        </p:nvSpPr>
        <p:spPr/>
        <p:txBody>
          <a:bodyPr/>
          <a:lstStyle/>
          <a:p>
            <a:pPr marL="285750" indent="-285750">
              <a:buFont typeface="Wingdings" panose="05000000000000000000" pitchFamily="2" charset="2"/>
              <a:buChar char="ü"/>
            </a:pPr>
            <a:r>
              <a:rPr lang="en-US" dirty="0">
                <a:solidFill>
                  <a:srgbClr val="000000"/>
                </a:solidFill>
                <a:latin typeface="MonumentGrotesk"/>
              </a:rPr>
              <a:t>G</a:t>
            </a:r>
            <a:r>
              <a:rPr lang="en-US" b="0" i="0" dirty="0">
                <a:solidFill>
                  <a:srgbClr val="000000"/>
                </a:solidFill>
                <a:effectLst/>
                <a:latin typeface="MonumentGrotesk"/>
              </a:rPr>
              <a:t>oal is to learn an objective function (the reward model) </a:t>
            </a:r>
            <a:r>
              <a:rPr lang="en-US" b="1" i="0" dirty="0">
                <a:solidFill>
                  <a:srgbClr val="000000"/>
                </a:solidFill>
                <a:effectLst/>
                <a:latin typeface="MonumentGrotesk"/>
              </a:rPr>
              <a:t>directly from the data</a:t>
            </a:r>
            <a:r>
              <a:rPr lang="en-US" b="0" i="0" dirty="0">
                <a:solidFill>
                  <a:srgbClr val="000000"/>
                </a:solidFill>
                <a:effectLst/>
                <a:latin typeface="MonumentGrotesk"/>
              </a:rPr>
              <a:t>. </a:t>
            </a:r>
          </a:p>
          <a:p>
            <a:pPr marL="285750" indent="-285750">
              <a:buFont typeface="Wingdings" panose="05000000000000000000" pitchFamily="2" charset="2"/>
              <a:buChar char="ü"/>
            </a:pPr>
            <a:r>
              <a:rPr lang="en-US" dirty="0">
                <a:solidFill>
                  <a:srgbClr val="000000"/>
                </a:solidFill>
                <a:latin typeface="MonumentGrotesk"/>
              </a:rPr>
              <a:t>P</a:t>
            </a:r>
            <a:r>
              <a:rPr lang="en-US" b="0" i="0" dirty="0">
                <a:solidFill>
                  <a:srgbClr val="000000"/>
                </a:solidFill>
                <a:effectLst/>
                <a:latin typeface="MonumentGrotesk"/>
              </a:rPr>
              <a:t>urpose of this function is to give a score to the SFT model outputs, proportional to how desirable these outputs are for humans.</a:t>
            </a:r>
            <a:endParaRPr lang="en-US" dirty="0">
              <a:solidFill>
                <a:srgbClr val="000000"/>
              </a:solidFill>
              <a:latin typeface="MonumentGrotesk"/>
            </a:endParaRPr>
          </a:p>
          <a:p>
            <a:pPr marL="285750" indent="-285750">
              <a:buFont typeface="Wingdings" panose="05000000000000000000" pitchFamily="2" charset="2"/>
              <a:buChar char="ü"/>
            </a:pPr>
            <a:r>
              <a:rPr lang="en-US" b="0" i="0" dirty="0">
                <a:solidFill>
                  <a:srgbClr val="000000"/>
                </a:solidFill>
                <a:effectLst/>
                <a:latin typeface="MonumentGrotesk"/>
              </a:rPr>
              <a:t>In the end, this process will extract from the data an automatic system that is supposed to </a:t>
            </a:r>
            <a:r>
              <a:rPr lang="en-US" b="1" i="0" dirty="0">
                <a:solidFill>
                  <a:srgbClr val="000000"/>
                </a:solidFill>
                <a:effectLst/>
                <a:latin typeface="MonumentGrotesk"/>
              </a:rPr>
              <a:t>mimic human preferences</a:t>
            </a:r>
            <a:endParaRPr lang="en-IN" dirty="0"/>
          </a:p>
        </p:txBody>
      </p:sp>
      <p:pic>
        <p:nvPicPr>
          <p:cNvPr id="3" name="Picture 2">
            <a:extLst>
              <a:ext uri="{FF2B5EF4-FFF2-40B4-BE49-F238E27FC236}">
                <a16:creationId xmlns:a16="http://schemas.microsoft.com/office/drawing/2014/main" id="{87F36005-DC76-6571-842B-AD924CF34BB5}"/>
              </a:ext>
            </a:extLst>
          </p:cNvPr>
          <p:cNvPicPr>
            <a:picLocks noChangeAspect="1"/>
          </p:cNvPicPr>
          <p:nvPr/>
        </p:nvPicPr>
        <p:blipFill>
          <a:blip r:embed="rId2"/>
          <a:stretch>
            <a:fillRect/>
          </a:stretch>
        </p:blipFill>
        <p:spPr>
          <a:xfrm>
            <a:off x="6096000" y="88490"/>
            <a:ext cx="4277032" cy="6769510"/>
          </a:xfrm>
          <a:prstGeom prst="rect">
            <a:avLst/>
          </a:prstGeom>
        </p:spPr>
      </p:pic>
    </p:spTree>
    <p:extLst>
      <p:ext uri="{BB962C8B-B14F-4D97-AF65-F5344CB8AC3E}">
        <p14:creationId xmlns:p14="http://schemas.microsoft.com/office/powerpoint/2010/main" val="305301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94D2-CF7B-6519-3BC0-106C1A33EEB8}"/>
              </a:ext>
            </a:extLst>
          </p:cNvPr>
          <p:cNvSpPr>
            <a:spLocks noGrp="1"/>
          </p:cNvSpPr>
          <p:nvPr>
            <p:ph type="title"/>
          </p:nvPr>
        </p:nvSpPr>
        <p:spPr/>
        <p:txBody>
          <a:bodyPr>
            <a:normAutofit fontScale="90000"/>
          </a:bodyPr>
          <a:lstStyle/>
          <a:p>
            <a:r>
              <a:rPr lang="en-US" b="1" i="0" dirty="0">
                <a:solidFill>
                  <a:srgbClr val="000000"/>
                </a:solidFill>
                <a:effectLst/>
                <a:latin typeface="MonumentGrotesk"/>
              </a:rPr>
              <a:t>Step 3: Fine-tuning the SFT model via Proximal Policy Optimization (PPO)</a:t>
            </a:r>
            <a:endParaRPr lang="en-IN" dirty="0"/>
          </a:p>
        </p:txBody>
      </p:sp>
      <p:sp>
        <p:nvSpPr>
          <p:cNvPr id="3" name="Picture Placeholder 2">
            <a:extLst>
              <a:ext uri="{FF2B5EF4-FFF2-40B4-BE49-F238E27FC236}">
                <a16:creationId xmlns:a16="http://schemas.microsoft.com/office/drawing/2014/main" id="{EF961F4C-7ADE-106C-45FB-00B8783EC215}"/>
              </a:ext>
            </a:extLst>
          </p:cNvPr>
          <p:cNvSpPr>
            <a:spLocks noGrp="1"/>
          </p:cNvSpPr>
          <p:nvPr>
            <p:ph type="pic" idx="1"/>
          </p:nvPr>
        </p:nvSpPr>
        <p:spPr>
          <a:xfrm>
            <a:off x="7848600" y="987425"/>
            <a:ext cx="3506788" cy="4873625"/>
          </a:xfrm>
        </p:spPr>
      </p:sp>
      <p:sp>
        <p:nvSpPr>
          <p:cNvPr id="4" name="Text Placeholder 3">
            <a:extLst>
              <a:ext uri="{FF2B5EF4-FFF2-40B4-BE49-F238E27FC236}">
                <a16:creationId xmlns:a16="http://schemas.microsoft.com/office/drawing/2014/main" id="{030A63AE-A4B7-3D1F-908E-5DCA7A48DA03}"/>
              </a:ext>
            </a:extLst>
          </p:cNvPr>
          <p:cNvSpPr>
            <a:spLocks noGrp="1"/>
          </p:cNvSpPr>
          <p:nvPr>
            <p:ph type="body" sz="half" idx="2"/>
          </p:nvPr>
        </p:nvSpPr>
        <p:spPr>
          <a:xfrm>
            <a:off x="839788" y="2057400"/>
            <a:ext cx="6839206" cy="4490884"/>
          </a:xfrm>
        </p:spPr>
        <p:txBody>
          <a:bodyPr>
            <a:normAutofit lnSpcReduction="10000"/>
          </a:bodyPr>
          <a:lstStyle/>
          <a:p>
            <a:pPr marL="285750" indent="-285750">
              <a:buFont typeface="Wingdings" panose="05000000000000000000" pitchFamily="2" charset="2"/>
              <a:buChar char="ü"/>
            </a:pPr>
            <a:r>
              <a:rPr lang="en-US" b="0" i="0" u="none" strike="noStrike" dirty="0">
                <a:solidFill>
                  <a:srgbClr val="2545D3"/>
                </a:solidFill>
                <a:effectLst/>
                <a:latin typeface="MonumentGrotesk"/>
                <a:hlinkClick r:id="rId2"/>
              </a:rPr>
              <a:t>Reinforcement Learning</a:t>
            </a:r>
            <a:r>
              <a:rPr lang="en-US" b="0" i="0" dirty="0">
                <a:solidFill>
                  <a:srgbClr val="000000"/>
                </a:solidFill>
                <a:effectLst/>
                <a:latin typeface="MonumentGrotesk"/>
              </a:rPr>
              <a:t> is now applied to fine-tune the SFT policy by letting it optimize the reward model using Policy Optimization (PPO) </a:t>
            </a:r>
          </a:p>
          <a:p>
            <a:pPr marL="285750" indent="-285750">
              <a:buFont typeface="Wingdings" panose="05000000000000000000" pitchFamily="2" charset="2"/>
              <a:buChar char="ü"/>
            </a:pPr>
            <a:r>
              <a:rPr lang="en-US" b="0" i="0" dirty="0">
                <a:solidFill>
                  <a:srgbClr val="000000"/>
                </a:solidFill>
                <a:effectLst/>
                <a:latin typeface="inherit"/>
              </a:rPr>
              <a:t>PPO is an algorithm that is used to train agents in reinforcement learning. It is called an "on-policy" algorithm because </a:t>
            </a:r>
            <a:r>
              <a:rPr lang="en-US" b="1" i="0" dirty="0">
                <a:solidFill>
                  <a:srgbClr val="000000"/>
                </a:solidFill>
                <a:effectLst/>
                <a:latin typeface="inherit"/>
              </a:rPr>
              <a:t>it learns from and updates the current policy directly</a:t>
            </a:r>
            <a:r>
              <a:rPr lang="en-US" b="0" i="0" dirty="0">
                <a:solidFill>
                  <a:srgbClr val="000000"/>
                </a:solidFill>
                <a:effectLst/>
                <a:latin typeface="inherit"/>
              </a:rPr>
              <a:t>, rather than learning from past experiences.</a:t>
            </a:r>
          </a:p>
          <a:p>
            <a:pPr marL="285750" indent="-285750">
              <a:buFont typeface="Wingdings" panose="05000000000000000000" pitchFamily="2" charset="2"/>
              <a:buChar char="ü"/>
            </a:pPr>
            <a:r>
              <a:rPr lang="en-US" b="0" i="0" dirty="0">
                <a:solidFill>
                  <a:srgbClr val="000000"/>
                </a:solidFill>
                <a:effectLst/>
                <a:latin typeface="inherit"/>
              </a:rPr>
              <a:t>This means that PPO is continuously adapting the current policy based on the actions that the agent is taking and the rewards it is receiving.</a:t>
            </a:r>
          </a:p>
          <a:p>
            <a:pPr marL="285750" indent="-285750">
              <a:buFont typeface="Wingdings" panose="05000000000000000000" pitchFamily="2" charset="2"/>
              <a:buChar char="ü"/>
            </a:pPr>
            <a:r>
              <a:rPr lang="en-US" b="0" i="0" dirty="0">
                <a:solidFill>
                  <a:srgbClr val="000000"/>
                </a:solidFill>
                <a:effectLst/>
                <a:latin typeface="MonumentGrotesk"/>
              </a:rPr>
              <a:t>PPO uses a </a:t>
            </a:r>
            <a:r>
              <a:rPr lang="en-US" b="0" i="0" u="none" strike="noStrike" dirty="0">
                <a:solidFill>
                  <a:srgbClr val="2545D3"/>
                </a:solidFill>
                <a:effectLst/>
                <a:latin typeface="MonumentGrotesk"/>
                <a:hlinkClick r:id="rId3"/>
              </a:rPr>
              <a:t>trust region optimization method</a:t>
            </a:r>
            <a:r>
              <a:rPr lang="en-US" b="0" i="0" dirty="0">
                <a:solidFill>
                  <a:srgbClr val="000000"/>
                </a:solidFill>
                <a:effectLst/>
                <a:latin typeface="MonumentGrotesk"/>
              </a:rPr>
              <a:t> to train the policy, which means that </a:t>
            </a:r>
            <a:r>
              <a:rPr lang="en-US" b="1" i="0" dirty="0">
                <a:solidFill>
                  <a:srgbClr val="000000"/>
                </a:solidFill>
                <a:effectLst/>
                <a:latin typeface="MonumentGrotesk"/>
              </a:rPr>
              <a:t>it constrains the change in the policy to be within a certain distance of the previous policy</a:t>
            </a:r>
            <a:r>
              <a:rPr lang="en-US" b="0" i="0" dirty="0">
                <a:solidFill>
                  <a:srgbClr val="000000"/>
                </a:solidFill>
                <a:effectLst/>
                <a:latin typeface="MonumentGrotesk"/>
              </a:rPr>
              <a:t> in order to ensure stability</a:t>
            </a:r>
          </a:p>
          <a:p>
            <a:pPr marL="285750" indent="-285750">
              <a:buFont typeface="Wingdings" panose="05000000000000000000" pitchFamily="2" charset="2"/>
              <a:buChar char="ü"/>
            </a:pPr>
            <a:r>
              <a:rPr lang="en-US" b="0" i="0" dirty="0">
                <a:solidFill>
                  <a:srgbClr val="000000"/>
                </a:solidFill>
                <a:effectLst/>
                <a:latin typeface="MonumentGrotesk"/>
              </a:rPr>
              <a:t>PPO uses a </a:t>
            </a:r>
            <a:r>
              <a:rPr lang="en-US" b="1" i="0" dirty="0">
                <a:solidFill>
                  <a:srgbClr val="000000"/>
                </a:solidFill>
                <a:effectLst/>
                <a:latin typeface="MonumentGrotesk"/>
              </a:rPr>
              <a:t>value function to estimate the expected return of a given state or action</a:t>
            </a:r>
            <a:r>
              <a:rPr lang="en-US" b="0" i="0" dirty="0">
                <a:solidFill>
                  <a:srgbClr val="000000"/>
                </a:solidFill>
                <a:effectLst/>
                <a:latin typeface="MonumentGrotesk"/>
              </a:rPr>
              <a:t>. The value function is used to compute the advantage function, which represents the difference between the expected return and the current return.</a:t>
            </a:r>
          </a:p>
          <a:p>
            <a:pPr marL="285750" indent="-285750">
              <a:buFont typeface="Wingdings" panose="05000000000000000000" pitchFamily="2" charset="2"/>
              <a:buChar char="ü"/>
            </a:pPr>
            <a:r>
              <a:rPr lang="en-US" b="0" i="0" dirty="0">
                <a:solidFill>
                  <a:srgbClr val="000000"/>
                </a:solidFill>
                <a:effectLst/>
                <a:latin typeface="MonumentGrotesk"/>
              </a:rPr>
              <a:t>In this step, the PPO model is initialized from the SFT model, and </a:t>
            </a:r>
            <a:r>
              <a:rPr lang="en-US" b="1" i="0" dirty="0">
                <a:solidFill>
                  <a:srgbClr val="000000"/>
                </a:solidFill>
                <a:effectLst/>
                <a:latin typeface="MonumentGrotesk"/>
              </a:rPr>
              <a:t>the value function is initialized from the reward model</a:t>
            </a:r>
            <a:r>
              <a:rPr lang="en-US" b="0" i="0" dirty="0">
                <a:solidFill>
                  <a:srgbClr val="000000"/>
                </a:solidFill>
                <a:effectLst/>
                <a:latin typeface="MonumentGrotesk"/>
              </a:rPr>
              <a:t>.</a:t>
            </a:r>
          </a:p>
          <a:p>
            <a:pPr marL="285750" indent="-285750">
              <a:buFont typeface="Wingdings" panose="05000000000000000000" pitchFamily="2" charset="2"/>
              <a:buChar char="ü"/>
            </a:pPr>
            <a:r>
              <a:rPr lang="en-US" b="0" i="0" dirty="0">
                <a:solidFill>
                  <a:srgbClr val="000000"/>
                </a:solidFill>
                <a:effectLst/>
                <a:latin typeface="MonumentGrotesk"/>
              </a:rPr>
              <a:t>A per-token </a:t>
            </a:r>
            <a:r>
              <a:rPr lang="en-US" b="0" i="0" u="none" strike="noStrike" dirty="0">
                <a:solidFill>
                  <a:srgbClr val="2545D3"/>
                </a:solidFill>
                <a:effectLst/>
                <a:latin typeface="MonumentGrotesk"/>
                <a:hlinkClick r:id="rId4"/>
              </a:rPr>
              <a:t>KL penalty</a:t>
            </a:r>
            <a:r>
              <a:rPr lang="en-US" b="0" i="0" dirty="0">
                <a:solidFill>
                  <a:srgbClr val="000000"/>
                </a:solidFill>
                <a:effectLst/>
                <a:latin typeface="MonumentGrotesk"/>
              </a:rPr>
              <a:t> is added from the SFT model at each token to mitigate over optimization of the reward model.</a:t>
            </a:r>
            <a:endParaRPr lang="en-US" b="0" i="0" dirty="0">
              <a:solidFill>
                <a:srgbClr val="000000"/>
              </a:solidFill>
              <a:effectLst/>
              <a:latin typeface="inherit"/>
            </a:endParaRPr>
          </a:p>
          <a:p>
            <a:endParaRPr lang="en-IN" dirty="0"/>
          </a:p>
        </p:txBody>
      </p:sp>
      <p:pic>
        <p:nvPicPr>
          <p:cNvPr id="5" name="Picture 4">
            <a:extLst>
              <a:ext uri="{FF2B5EF4-FFF2-40B4-BE49-F238E27FC236}">
                <a16:creationId xmlns:a16="http://schemas.microsoft.com/office/drawing/2014/main" id="{568B17E7-3364-440B-411D-806260A86FBD}"/>
              </a:ext>
            </a:extLst>
          </p:cNvPr>
          <p:cNvPicPr>
            <a:picLocks noChangeAspect="1"/>
          </p:cNvPicPr>
          <p:nvPr/>
        </p:nvPicPr>
        <p:blipFill>
          <a:blip r:embed="rId5"/>
          <a:stretch>
            <a:fillRect/>
          </a:stretch>
        </p:blipFill>
        <p:spPr>
          <a:xfrm>
            <a:off x="7848600" y="161924"/>
            <a:ext cx="3810000" cy="6524625"/>
          </a:xfrm>
          <a:prstGeom prst="rect">
            <a:avLst/>
          </a:prstGeom>
        </p:spPr>
      </p:pic>
    </p:spTree>
    <p:extLst>
      <p:ext uri="{BB962C8B-B14F-4D97-AF65-F5344CB8AC3E}">
        <p14:creationId xmlns:p14="http://schemas.microsoft.com/office/powerpoint/2010/main" val="354053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3BD16A-9A6B-E46A-C3B6-491C58C92F08}"/>
              </a:ext>
            </a:extLst>
          </p:cNvPr>
          <p:cNvPicPr>
            <a:picLocks noChangeAspect="1"/>
          </p:cNvPicPr>
          <p:nvPr/>
        </p:nvPicPr>
        <p:blipFill>
          <a:blip r:embed="rId2"/>
          <a:stretch>
            <a:fillRect/>
          </a:stretch>
        </p:blipFill>
        <p:spPr>
          <a:xfrm>
            <a:off x="848032" y="1273522"/>
            <a:ext cx="9977284" cy="5323155"/>
          </a:xfrm>
          <a:prstGeom prst="rect">
            <a:avLst/>
          </a:prstGeom>
        </p:spPr>
      </p:pic>
      <p:sp>
        <p:nvSpPr>
          <p:cNvPr id="5" name="Title 4">
            <a:extLst>
              <a:ext uri="{FF2B5EF4-FFF2-40B4-BE49-F238E27FC236}">
                <a16:creationId xmlns:a16="http://schemas.microsoft.com/office/drawing/2014/main" id="{A6F9F0AA-9398-F276-82F3-68F32EF6440C}"/>
              </a:ext>
            </a:extLst>
          </p:cNvPr>
          <p:cNvSpPr>
            <a:spLocks noGrp="1"/>
          </p:cNvSpPr>
          <p:nvPr>
            <p:ph type="title"/>
          </p:nvPr>
        </p:nvSpPr>
        <p:spPr>
          <a:xfrm>
            <a:off x="1376516" y="365125"/>
            <a:ext cx="9977284" cy="785249"/>
          </a:xfrm>
        </p:spPr>
        <p:txBody>
          <a:bodyPr/>
          <a:lstStyle/>
          <a:p>
            <a:r>
              <a:rPr lang="en-US" dirty="0"/>
              <a:t>SFT and RHLF</a:t>
            </a:r>
            <a:endParaRPr lang="en-IN" dirty="0"/>
          </a:p>
        </p:txBody>
      </p:sp>
    </p:spTree>
    <p:extLst>
      <p:ext uri="{BB962C8B-B14F-4D97-AF65-F5344CB8AC3E}">
        <p14:creationId xmlns:p14="http://schemas.microsoft.com/office/powerpoint/2010/main" val="274084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E37C5-2F34-B2CB-2E34-5E75AF2CBDEE}"/>
              </a:ext>
            </a:extLst>
          </p:cNvPr>
          <p:cNvSpPr>
            <a:spLocks noGrp="1"/>
          </p:cNvSpPr>
          <p:nvPr>
            <p:ph type="title"/>
          </p:nvPr>
        </p:nvSpPr>
        <p:spPr/>
        <p:txBody>
          <a:bodyPr/>
          <a:lstStyle/>
          <a:p>
            <a:r>
              <a:rPr lang="en-IN" b="1" i="0" dirty="0">
                <a:solidFill>
                  <a:srgbClr val="000000"/>
                </a:solidFill>
                <a:effectLst/>
                <a:latin typeface="MonumentGrotesk"/>
              </a:rPr>
              <a:t>Performance Evaluation</a:t>
            </a:r>
            <a:endParaRPr lang="en-IN" dirty="0"/>
          </a:p>
        </p:txBody>
      </p:sp>
      <p:sp>
        <p:nvSpPr>
          <p:cNvPr id="6" name="Content Placeholder 5">
            <a:extLst>
              <a:ext uri="{FF2B5EF4-FFF2-40B4-BE49-F238E27FC236}">
                <a16:creationId xmlns:a16="http://schemas.microsoft.com/office/drawing/2014/main" id="{B505F1A1-A7E7-8D3D-D442-0E3527350AC4}"/>
              </a:ext>
            </a:extLst>
          </p:cNvPr>
          <p:cNvSpPr>
            <a:spLocks noGrp="1"/>
          </p:cNvSpPr>
          <p:nvPr>
            <p:ph idx="1"/>
          </p:nvPr>
        </p:nvSpPr>
        <p:spPr/>
        <p:txBody>
          <a:bodyPr/>
          <a:lstStyle/>
          <a:p>
            <a:pPr algn="l" fontAlgn="auto">
              <a:lnSpc>
                <a:spcPts val="2708"/>
              </a:lnSpc>
            </a:pPr>
            <a:r>
              <a:rPr lang="en-US" b="0" i="0" u="none" strike="noStrike" dirty="0">
                <a:solidFill>
                  <a:srgbClr val="000000"/>
                </a:solidFill>
                <a:effectLst/>
                <a:latin typeface="MonumentGrotesk"/>
              </a:rPr>
              <a:t>The model is evaluated on three high-level criteria:</a:t>
            </a:r>
          </a:p>
          <a:p>
            <a:pPr algn="l" fontAlgn="auto">
              <a:lnSpc>
                <a:spcPts val="2708"/>
              </a:lnSpc>
              <a:buFont typeface="Arial" panose="020B0604020202020204" pitchFamily="34" charset="0"/>
              <a:buChar char="•"/>
            </a:pPr>
            <a:r>
              <a:rPr lang="en-US" b="0" i="0" dirty="0">
                <a:solidFill>
                  <a:srgbClr val="000000"/>
                </a:solidFill>
                <a:effectLst/>
                <a:latin typeface="inherit"/>
              </a:rPr>
              <a:t>Helpfulness: judging the model’s ability to follow user instructions, as well as infer instructions.</a:t>
            </a:r>
          </a:p>
          <a:p>
            <a:pPr algn="l" fontAlgn="auto">
              <a:lnSpc>
                <a:spcPts val="2708"/>
              </a:lnSpc>
              <a:buFont typeface="Arial" panose="020B0604020202020204" pitchFamily="34" charset="0"/>
              <a:buChar char="•"/>
            </a:pPr>
            <a:r>
              <a:rPr lang="en-US" b="0" i="0" dirty="0">
                <a:solidFill>
                  <a:srgbClr val="000000"/>
                </a:solidFill>
                <a:effectLst/>
                <a:latin typeface="inherit"/>
              </a:rPr>
              <a:t>Truthfulness: judging the model’s tendency for hallucinations (making up facts) on closed-domain tasks. The model is evaluated on the </a:t>
            </a:r>
            <a:r>
              <a:rPr lang="en-US" b="0" i="0" u="none" strike="noStrike" dirty="0" err="1">
                <a:solidFill>
                  <a:srgbClr val="2545D3"/>
                </a:solidFill>
                <a:effectLst/>
                <a:latin typeface="MonumentGrotesk"/>
                <a:hlinkClick r:id="rId2"/>
              </a:rPr>
              <a:t>TruthfulQA</a:t>
            </a:r>
            <a:r>
              <a:rPr lang="en-US" b="0" i="0" u="none" strike="noStrike" dirty="0">
                <a:solidFill>
                  <a:srgbClr val="2545D3"/>
                </a:solidFill>
                <a:effectLst/>
                <a:latin typeface="MonumentGrotesk"/>
                <a:hlinkClick r:id="rId2"/>
              </a:rPr>
              <a:t> dataset</a:t>
            </a:r>
            <a:r>
              <a:rPr lang="en-US" b="0" i="0" dirty="0">
                <a:solidFill>
                  <a:srgbClr val="000000"/>
                </a:solidFill>
                <a:effectLst/>
                <a:latin typeface="inherit"/>
              </a:rPr>
              <a:t>.</a:t>
            </a:r>
          </a:p>
          <a:p>
            <a:pPr algn="l" fontAlgn="auto">
              <a:lnSpc>
                <a:spcPts val="2708"/>
              </a:lnSpc>
              <a:buFont typeface="Arial" panose="020B0604020202020204" pitchFamily="34" charset="0"/>
              <a:buChar char="•"/>
            </a:pPr>
            <a:r>
              <a:rPr lang="en-US" b="0" i="0" dirty="0">
                <a:solidFill>
                  <a:srgbClr val="000000"/>
                </a:solidFill>
                <a:effectLst/>
                <a:latin typeface="inherit"/>
              </a:rPr>
              <a:t>Harmlessness: the labelers evaluate whether the model’s output is appropriate, denigrates a protected class, or contains derogatory content. The model is also benchmarked on the </a:t>
            </a:r>
            <a:r>
              <a:rPr lang="en-US" b="0" i="0" u="none" strike="noStrike" dirty="0" err="1">
                <a:solidFill>
                  <a:srgbClr val="2545D3"/>
                </a:solidFill>
                <a:effectLst/>
                <a:latin typeface="MonumentGrotesk"/>
                <a:hlinkClick r:id="rId3"/>
              </a:rPr>
              <a:t>RealToxicityPrompts</a:t>
            </a:r>
            <a:r>
              <a:rPr lang="en-US" b="0" i="0" dirty="0">
                <a:solidFill>
                  <a:srgbClr val="000000"/>
                </a:solidFill>
                <a:effectLst/>
                <a:latin typeface="inherit"/>
              </a:rPr>
              <a:t> and </a:t>
            </a:r>
            <a:r>
              <a:rPr lang="en-US" b="0" i="0" u="none" strike="noStrike" dirty="0" err="1">
                <a:solidFill>
                  <a:srgbClr val="2545D3"/>
                </a:solidFill>
                <a:effectLst/>
                <a:latin typeface="MonumentGrotesk"/>
                <a:hlinkClick r:id="rId4"/>
              </a:rPr>
              <a:t>CrowS</a:t>
            </a:r>
            <a:r>
              <a:rPr lang="en-US" b="0" i="0" u="none" strike="noStrike" dirty="0">
                <a:solidFill>
                  <a:srgbClr val="2545D3"/>
                </a:solidFill>
                <a:effectLst/>
                <a:latin typeface="MonumentGrotesk"/>
                <a:hlinkClick r:id="rId4"/>
              </a:rPr>
              <a:t>-Pairs</a:t>
            </a:r>
            <a:r>
              <a:rPr lang="en-US" b="0" i="0" dirty="0">
                <a:solidFill>
                  <a:srgbClr val="000000"/>
                </a:solidFill>
                <a:effectLst/>
                <a:latin typeface="inherit"/>
              </a:rPr>
              <a:t> datasets.</a:t>
            </a:r>
          </a:p>
          <a:p>
            <a:endParaRPr lang="en-IN" dirty="0"/>
          </a:p>
        </p:txBody>
      </p:sp>
    </p:spTree>
    <p:extLst>
      <p:ext uri="{BB962C8B-B14F-4D97-AF65-F5344CB8AC3E}">
        <p14:creationId xmlns:p14="http://schemas.microsoft.com/office/powerpoint/2010/main" val="231440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6" name="Rectangle 3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2B45CE9-B5FA-815E-A794-B24F05B3A607}"/>
              </a:ext>
            </a:extLst>
          </p:cNvPr>
          <p:cNvSpPr>
            <a:spLocks noGrp="1"/>
          </p:cNvSpPr>
          <p:nvPr>
            <p:ph type="title"/>
          </p:nvPr>
        </p:nvSpPr>
        <p:spPr>
          <a:xfrm>
            <a:off x="755484" y="739835"/>
            <a:ext cx="3702580" cy="1616203"/>
          </a:xfrm>
        </p:spPr>
        <p:txBody>
          <a:bodyPr vert="horz" lIns="91440" tIns="45720" rIns="91440" bIns="45720" rtlCol="0" anchor="b">
            <a:normAutofit fontScale="90000"/>
          </a:bodyPr>
          <a:lstStyle/>
          <a:p>
            <a:r>
              <a:rPr lang="en-US" altLang="zh-CN" sz="3200" b="1" kern="1200" dirty="0">
                <a:solidFill>
                  <a:srgbClr val="FFFFFF"/>
                </a:solidFill>
                <a:latin typeface="+mj-lt"/>
                <a:ea typeface="+mj-ea"/>
                <a:cs typeface="+mj-cs"/>
              </a:rPr>
              <a:t>ChatGPT Training Procedure Summary</a:t>
            </a:r>
            <a:br>
              <a:rPr lang="en-US" altLang="zh-CN" sz="2700" kern="1200" dirty="0">
                <a:solidFill>
                  <a:srgbClr val="FFFFFF"/>
                </a:solidFill>
                <a:latin typeface="+mj-lt"/>
                <a:ea typeface="+mj-ea"/>
                <a:cs typeface="+mj-cs"/>
              </a:rPr>
            </a:br>
            <a:br>
              <a:rPr lang="en-US" altLang="zh-CN" sz="2700" kern="1200" dirty="0">
                <a:solidFill>
                  <a:srgbClr val="FFFFFF"/>
                </a:solidFill>
                <a:latin typeface="+mj-lt"/>
                <a:ea typeface="+mj-ea"/>
                <a:cs typeface="+mj-cs"/>
              </a:rPr>
            </a:br>
            <a:endParaRPr lang="en-US" sz="2700" kern="1200" dirty="0">
              <a:solidFill>
                <a:srgbClr val="FFFFFF"/>
              </a:solidFill>
              <a:latin typeface="+mj-lt"/>
              <a:ea typeface="+mj-ea"/>
              <a:cs typeface="+mj-cs"/>
            </a:endParaRPr>
          </a:p>
        </p:txBody>
      </p:sp>
      <p:sp>
        <p:nvSpPr>
          <p:cNvPr id="14" name="TextBox 13">
            <a:extLst>
              <a:ext uri="{FF2B5EF4-FFF2-40B4-BE49-F238E27FC236}">
                <a16:creationId xmlns:a16="http://schemas.microsoft.com/office/drawing/2014/main" id="{AF2A870B-7E40-F515-A7F4-FA797004EE6B}"/>
              </a:ext>
            </a:extLst>
          </p:cNvPr>
          <p:cNvSpPr txBox="1"/>
          <p:nvPr/>
        </p:nvSpPr>
        <p:spPr>
          <a:xfrm>
            <a:off x="755484" y="2459116"/>
            <a:ext cx="4108747" cy="3524823"/>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Step 1 : </a:t>
            </a:r>
            <a:r>
              <a:rPr kumimoji="0" lang="en-US" altLang="zh-CN" sz="2000" b="1" i="0" u="none" strike="noStrike" kern="1200" cap="none" spc="0" normalizeH="0" baseline="0" noProof="0" dirty="0">
                <a:ln>
                  <a:noFill/>
                </a:ln>
                <a:solidFill>
                  <a:srgbClr val="70AD47">
                    <a:lumMod val="50000"/>
                  </a:srgbClr>
                </a:solidFill>
                <a:effectLst/>
                <a:uLnTx/>
                <a:uFillTx/>
                <a:latin typeface="Calibri" panose="020F0502020204030204"/>
                <a:ea typeface="等线" panose="02010600030101010101" pitchFamily="2" charset="-122"/>
                <a:cs typeface="+mn-cs"/>
              </a:rPr>
              <a:t>Pre-training</a:t>
            </a: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 on large corpus of internet data – Vanilla LLMs (GPT)</a:t>
            </a:r>
            <a:b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Step 2 : </a:t>
            </a:r>
            <a:r>
              <a:rPr kumimoji="0" lang="en-US" altLang="zh-CN" sz="2000" b="1" i="0" u="none" strike="noStrike" kern="1200" cap="none" spc="0" normalizeH="0" baseline="0" noProof="0" dirty="0">
                <a:ln>
                  <a:noFill/>
                </a:ln>
                <a:solidFill>
                  <a:srgbClr val="70AD47">
                    <a:lumMod val="50000"/>
                  </a:srgbClr>
                </a:solidFill>
                <a:effectLst/>
                <a:uLnTx/>
                <a:uFillTx/>
                <a:latin typeface="Calibri" panose="020F0502020204030204"/>
                <a:ea typeface="等线" panose="02010600030101010101" pitchFamily="2" charset="-122"/>
                <a:cs typeface="+mn-cs"/>
              </a:rPr>
              <a:t>Supervised Training </a:t>
            </a: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for question answer formatting</a:t>
            </a:r>
            <a:b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Step 3: </a:t>
            </a:r>
            <a:r>
              <a:rPr kumimoji="0" lang="en-US" altLang="zh-CN" sz="2000" b="1" i="0" u="none" strike="noStrike" kern="1200" cap="none" spc="0" normalizeH="0" baseline="0" noProof="0" dirty="0">
                <a:ln>
                  <a:noFill/>
                </a:ln>
                <a:solidFill>
                  <a:srgbClr val="70AD47">
                    <a:lumMod val="50000"/>
                  </a:srgbClr>
                </a:solidFill>
                <a:effectLst/>
                <a:uLnTx/>
                <a:uFillTx/>
                <a:latin typeface="Calibri" panose="020F0502020204030204"/>
                <a:ea typeface="等线" panose="02010600030101010101" pitchFamily="2" charset="-122"/>
                <a:cs typeface="+mn-cs"/>
              </a:rPr>
              <a:t>Reinforcement Learning from Human Feedback </a:t>
            </a:r>
            <a:r>
              <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rPr>
              <a:t>to remove bias and toxic behavioral traits</a:t>
            </a:r>
          </a:p>
        </p:txBody>
      </p:sp>
      <p:pic>
        <p:nvPicPr>
          <p:cNvPr id="4" name="Content Placeholder 3" descr="A chocolate cake on a green plate&#10;&#10;Description automatically generated">
            <a:extLst>
              <a:ext uri="{FF2B5EF4-FFF2-40B4-BE49-F238E27FC236}">
                <a16:creationId xmlns:a16="http://schemas.microsoft.com/office/drawing/2014/main" id="{4629B36D-FFBD-E863-288C-C84368C69DA9}"/>
              </a:ext>
            </a:extLst>
          </p:cNvPr>
          <p:cNvPicPr>
            <a:picLocks noGrp="1" noChangeAspect="1"/>
          </p:cNvPicPr>
          <p:nvPr>
            <p:ph idx="1"/>
          </p:nvPr>
        </p:nvPicPr>
        <p:blipFill>
          <a:blip r:embed="rId2"/>
          <a:stretch>
            <a:fillRect/>
          </a:stretch>
        </p:blipFill>
        <p:spPr>
          <a:xfrm>
            <a:off x="6005304" y="1867728"/>
            <a:ext cx="5407002" cy="3122543"/>
          </a:xfrm>
          <a:prstGeom prst="rect">
            <a:avLst/>
          </a:prstGeom>
        </p:spPr>
      </p:pic>
    </p:spTree>
    <p:extLst>
      <p:ext uri="{BB962C8B-B14F-4D97-AF65-F5344CB8AC3E}">
        <p14:creationId xmlns:p14="http://schemas.microsoft.com/office/powerpoint/2010/main" val="83182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5347CD-5637-6AD1-4E9E-9AD0E4A62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961"/>
            <a:ext cx="12201832" cy="6504039"/>
          </a:xfrm>
          <a:prstGeom prst="rect">
            <a:avLst/>
          </a:prstGeom>
        </p:spPr>
      </p:pic>
    </p:spTree>
    <p:extLst>
      <p:ext uri="{BB962C8B-B14F-4D97-AF65-F5344CB8AC3E}">
        <p14:creationId xmlns:p14="http://schemas.microsoft.com/office/powerpoint/2010/main" val="21324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6DEC3-4A9E-B3B4-2090-0CF80436B2AB}"/>
              </a:ext>
            </a:extLst>
          </p:cNvPr>
          <p:cNvPicPr>
            <a:picLocks noChangeAspect="1"/>
          </p:cNvPicPr>
          <p:nvPr/>
        </p:nvPicPr>
        <p:blipFill>
          <a:blip r:embed="rId2"/>
          <a:stretch>
            <a:fillRect/>
          </a:stretch>
        </p:blipFill>
        <p:spPr>
          <a:xfrm>
            <a:off x="914400" y="649180"/>
            <a:ext cx="10481187" cy="5732925"/>
          </a:xfrm>
          <a:prstGeom prst="rect">
            <a:avLst/>
          </a:prstGeom>
        </p:spPr>
      </p:pic>
    </p:spTree>
    <p:extLst>
      <p:ext uri="{BB962C8B-B14F-4D97-AF65-F5344CB8AC3E}">
        <p14:creationId xmlns:p14="http://schemas.microsoft.com/office/powerpoint/2010/main" val="95299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6A4CA-96CF-C178-F759-7BEB0E4A57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12113342" cy="6858000"/>
          </a:xfrm>
          <a:prstGeom prst="rect">
            <a:avLst/>
          </a:prstGeom>
        </p:spPr>
      </p:pic>
    </p:spTree>
    <p:extLst>
      <p:ext uri="{BB962C8B-B14F-4D97-AF65-F5344CB8AC3E}">
        <p14:creationId xmlns:p14="http://schemas.microsoft.com/office/powerpoint/2010/main" val="165472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5308-8FB3-4A80-5BA8-4F50BF507E9B}"/>
              </a:ext>
            </a:extLst>
          </p:cNvPr>
          <p:cNvSpPr>
            <a:spLocks noGrp="1"/>
          </p:cNvSpPr>
          <p:nvPr>
            <p:ph type="title"/>
          </p:nvPr>
        </p:nvSpPr>
        <p:spPr/>
        <p:txBody>
          <a:bodyPr/>
          <a:lstStyle/>
          <a:p>
            <a:r>
              <a:rPr lang="en-US" dirty="0"/>
              <a:t>Large Language Models - Architecture</a:t>
            </a:r>
            <a:endParaRPr lang="en-IN" dirty="0"/>
          </a:p>
        </p:txBody>
      </p:sp>
      <p:pic>
        <p:nvPicPr>
          <p:cNvPr id="16" name="Picture 15">
            <a:extLst>
              <a:ext uri="{FF2B5EF4-FFF2-40B4-BE49-F238E27FC236}">
                <a16:creationId xmlns:a16="http://schemas.microsoft.com/office/drawing/2014/main" id="{A852E448-308E-7802-5CD1-27913AEBDAF3}"/>
              </a:ext>
            </a:extLst>
          </p:cNvPr>
          <p:cNvPicPr>
            <a:picLocks noChangeAspect="1"/>
          </p:cNvPicPr>
          <p:nvPr/>
        </p:nvPicPr>
        <p:blipFill>
          <a:blip r:embed="rId2"/>
          <a:stretch>
            <a:fillRect/>
          </a:stretch>
        </p:blipFill>
        <p:spPr>
          <a:xfrm>
            <a:off x="751035" y="1690688"/>
            <a:ext cx="10689929" cy="4741748"/>
          </a:xfrm>
          <a:prstGeom prst="rect">
            <a:avLst/>
          </a:prstGeom>
        </p:spPr>
      </p:pic>
    </p:spTree>
    <p:extLst>
      <p:ext uri="{BB962C8B-B14F-4D97-AF65-F5344CB8AC3E}">
        <p14:creationId xmlns:p14="http://schemas.microsoft.com/office/powerpoint/2010/main" val="95818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nguage Model History — Before and After Transformer: The AI Revolution |  by Kiel Dang | Medium">
            <a:extLst>
              <a:ext uri="{FF2B5EF4-FFF2-40B4-BE49-F238E27FC236}">
                <a16:creationId xmlns:a16="http://schemas.microsoft.com/office/drawing/2014/main" id="{AD29D566-67FB-BEA8-44CD-D04E65662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81" y="1179872"/>
            <a:ext cx="11663148" cy="486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67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BB227-013F-EF2F-F3A8-2E832D6F93F1}"/>
              </a:ext>
            </a:extLst>
          </p:cNvPr>
          <p:cNvSpPr>
            <a:spLocks noGrp="1"/>
          </p:cNvSpPr>
          <p:nvPr>
            <p:ph type="title"/>
          </p:nvPr>
        </p:nvSpPr>
        <p:spPr/>
        <p:txBody>
          <a:bodyPr/>
          <a:lstStyle/>
          <a:p>
            <a:r>
              <a:rPr lang="en-US" b="1" i="0" dirty="0">
                <a:solidFill>
                  <a:srgbClr val="242424"/>
                </a:solidFill>
                <a:effectLst/>
                <a:latin typeface="sohne"/>
              </a:rPr>
              <a:t>Transformers Vs  RNNs, LSTM, GRU</a:t>
            </a:r>
          </a:p>
        </p:txBody>
      </p:sp>
      <p:sp>
        <p:nvSpPr>
          <p:cNvPr id="6" name="Text Placeholder 5">
            <a:extLst>
              <a:ext uri="{FF2B5EF4-FFF2-40B4-BE49-F238E27FC236}">
                <a16:creationId xmlns:a16="http://schemas.microsoft.com/office/drawing/2014/main" id="{AFD6BA56-975F-9766-756D-FEF9170BB383}"/>
              </a:ext>
            </a:extLst>
          </p:cNvPr>
          <p:cNvSpPr>
            <a:spLocks noGrp="1"/>
          </p:cNvSpPr>
          <p:nvPr>
            <p:ph type="body" idx="1"/>
          </p:nvPr>
        </p:nvSpPr>
        <p:spPr/>
        <p:txBody>
          <a:bodyPr/>
          <a:lstStyle/>
          <a:p>
            <a:r>
              <a:rPr lang="en-US" dirty="0"/>
              <a:t>RNN, LSTM,  GRU</a:t>
            </a:r>
            <a:endParaRPr lang="en-IN" dirty="0"/>
          </a:p>
        </p:txBody>
      </p:sp>
      <p:sp>
        <p:nvSpPr>
          <p:cNvPr id="5" name="Content Placeholder 4">
            <a:extLst>
              <a:ext uri="{FF2B5EF4-FFF2-40B4-BE49-F238E27FC236}">
                <a16:creationId xmlns:a16="http://schemas.microsoft.com/office/drawing/2014/main" id="{398F0CBE-9538-3E14-1DD9-1BB527865E2D}"/>
              </a:ext>
            </a:extLst>
          </p:cNvPr>
          <p:cNvSpPr>
            <a:spLocks noGrp="1"/>
          </p:cNvSpPr>
          <p:nvPr>
            <p:ph sz="half" idx="2"/>
          </p:nvPr>
        </p:nvSpPr>
        <p:spPr/>
        <p:txBody>
          <a:bodyPr>
            <a:normAutofit fontScale="92500" lnSpcReduction="20000"/>
          </a:bodyPr>
          <a:lstStyle/>
          <a:p>
            <a:pPr marL="457200" lvl="1" indent="0">
              <a:buNone/>
            </a:pPr>
            <a:endParaRPr lang="en-US" b="0" i="0" dirty="0">
              <a:solidFill>
                <a:srgbClr val="000000"/>
              </a:solidFill>
              <a:effectLst/>
              <a:latin typeface="ui-sans-serif"/>
            </a:endParaRPr>
          </a:p>
          <a:p>
            <a:pPr lvl="1"/>
            <a:r>
              <a:rPr lang="en-US" b="1" i="0" dirty="0">
                <a:solidFill>
                  <a:srgbClr val="000000"/>
                </a:solidFill>
                <a:effectLst/>
                <a:latin typeface="ui-sans-serif"/>
              </a:rPr>
              <a:t>RNNs</a:t>
            </a:r>
            <a:r>
              <a:rPr lang="en-US" b="0" i="0" dirty="0">
                <a:solidFill>
                  <a:srgbClr val="000000"/>
                </a:solidFill>
                <a:effectLst/>
                <a:latin typeface="ui-sans-serif"/>
              </a:rPr>
              <a:t> handle sequential data by processing input sequences one element at a </a:t>
            </a:r>
            <a:r>
              <a:rPr lang="en-US" b="0" i="0" dirty="0" err="1">
                <a:solidFill>
                  <a:srgbClr val="000000"/>
                </a:solidFill>
                <a:effectLst/>
                <a:latin typeface="ui-sans-serif"/>
              </a:rPr>
              <a:t>time,but</a:t>
            </a:r>
            <a:r>
              <a:rPr lang="en-US" b="0" i="0" dirty="0">
                <a:solidFill>
                  <a:srgbClr val="000000"/>
                </a:solidFill>
                <a:effectLst/>
                <a:latin typeface="ui-sans-serif"/>
              </a:rPr>
              <a:t> suffer from vanishing/exploding gradients.</a:t>
            </a:r>
          </a:p>
          <a:p>
            <a:pPr lvl="1"/>
            <a:r>
              <a:rPr lang="en-US" b="0" i="0" dirty="0">
                <a:solidFill>
                  <a:srgbClr val="000000"/>
                </a:solidFill>
                <a:effectLst/>
                <a:latin typeface="ui-sans-serif"/>
              </a:rPr>
              <a:t>hidden states are updated in each time step, which can be computationally expensive for long sequences.</a:t>
            </a:r>
          </a:p>
          <a:p>
            <a:pPr lvl="1"/>
            <a:r>
              <a:rPr lang="en-US" b="1" i="0" dirty="0">
                <a:solidFill>
                  <a:srgbClr val="000000"/>
                </a:solidFill>
                <a:effectLst/>
                <a:latin typeface="ui-sans-serif"/>
              </a:rPr>
              <a:t>LSTMs and GRUs</a:t>
            </a:r>
            <a:r>
              <a:rPr lang="en-US" b="0" i="0" dirty="0">
                <a:solidFill>
                  <a:srgbClr val="000000"/>
                </a:solidFill>
                <a:effectLst/>
                <a:latin typeface="ui-sans-serif"/>
              </a:rPr>
              <a:t> improve on RNNs by managing memory more effectively, with LSTMs being slightly more complex.</a:t>
            </a:r>
          </a:p>
          <a:p>
            <a:pPr lvl="2"/>
            <a:endParaRPr lang="en-US" b="0" i="0" dirty="0">
              <a:solidFill>
                <a:srgbClr val="000000"/>
              </a:solidFill>
              <a:effectLst/>
              <a:latin typeface="ui-sans-serif"/>
            </a:endParaRPr>
          </a:p>
          <a:p>
            <a:pPr lvl="1"/>
            <a:endParaRPr lang="en-US" b="0" i="0" dirty="0">
              <a:solidFill>
                <a:srgbClr val="242424"/>
              </a:solidFill>
              <a:effectLst/>
              <a:latin typeface="source-serif-pro"/>
            </a:endParaRPr>
          </a:p>
          <a:p>
            <a:pPr lvl="1"/>
            <a:endParaRPr lang="en-US" dirty="0">
              <a:solidFill>
                <a:srgbClr val="242424"/>
              </a:solidFill>
              <a:latin typeface="source-serif-pro"/>
            </a:endParaRPr>
          </a:p>
          <a:p>
            <a:pPr lvl="1"/>
            <a:endParaRPr lang="en-IN" dirty="0"/>
          </a:p>
        </p:txBody>
      </p:sp>
      <p:sp>
        <p:nvSpPr>
          <p:cNvPr id="7" name="Text Placeholder 6">
            <a:extLst>
              <a:ext uri="{FF2B5EF4-FFF2-40B4-BE49-F238E27FC236}">
                <a16:creationId xmlns:a16="http://schemas.microsoft.com/office/drawing/2014/main" id="{55315E83-6864-350F-2D1F-4BD92BFB8926}"/>
              </a:ext>
            </a:extLst>
          </p:cNvPr>
          <p:cNvSpPr>
            <a:spLocks noGrp="1"/>
          </p:cNvSpPr>
          <p:nvPr>
            <p:ph type="body" sz="quarter" idx="3"/>
          </p:nvPr>
        </p:nvSpPr>
        <p:spPr/>
        <p:txBody>
          <a:bodyPr/>
          <a:lstStyle/>
          <a:p>
            <a:r>
              <a:rPr lang="en-US" dirty="0"/>
              <a:t>Transformers</a:t>
            </a:r>
            <a:endParaRPr lang="en-IN" dirty="0"/>
          </a:p>
        </p:txBody>
      </p:sp>
      <p:sp>
        <p:nvSpPr>
          <p:cNvPr id="8" name="Content Placeholder 7">
            <a:extLst>
              <a:ext uri="{FF2B5EF4-FFF2-40B4-BE49-F238E27FC236}">
                <a16:creationId xmlns:a16="http://schemas.microsoft.com/office/drawing/2014/main" id="{EA2FF56E-4A8C-CBD2-4F3A-75EC42025184}"/>
              </a:ext>
            </a:extLst>
          </p:cNvPr>
          <p:cNvSpPr>
            <a:spLocks noGrp="1"/>
          </p:cNvSpPr>
          <p:nvPr>
            <p:ph sz="quarter" idx="4"/>
          </p:nvPr>
        </p:nvSpPr>
        <p:spPr/>
        <p:txBody>
          <a:bodyPr>
            <a:normAutofit fontScale="92500" lnSpcReduction="20000"/>
          </a:bodyPr>
          <a:lstStyle/>
          <a:p>
            <a:r>
              <a:rPr lang="en-US" b="1" i="0" dirty="0">
                <a:solidFill>
                  <a:srgbClr val="000000"/>
                </a:solidFill>
                <a:effectLst/>
                <a:latin typeface="ui-sans-serif"/>
              </a:rPr>
              <a:t>Transformers</a:t>
            </a:r>
            <a:r>
              <a:rPr lang="en-US" b="0" i="0" dirty="0">
                <a:solidFill>
                  <a:srgbClr val="000000"/>
                </a:solidFill>
                <a:effectLst/>
                <a:latin typeface="ui-sans-serif"/>
              </a:rPr>
              <a:t> are a type of neural network architecture that rely on self-attention mechanisms rather than recurrent connections. </a:t>
            </a:r>
          </a:p>
          <a:p>
            <a:r>
              <a:rPr lang="en-US" b="0" i="0" dirty="0">
                <a:solidFill>
                  <a:srgbClr val="000000"/>
                </a:solidFill>
                <a:effectLst/>
                <a:latin typeface="ui-sans-serif"/>
              </a:rPr>
              <a:t> Process all the elements in parallel.</a:t>
            </a:r>
          </a:p>
          <a:p>
            <a:r>
              <a:rPr lang="en-US" dirty="0">
                <a:solidFill>
                  <a:srgbClr val="000000"/>
                </a:solidFill>
                <a:latin typeface="ui-sans-serif"/>
              </a:rPr>
              <a:t>M</a:t>
            </a:r>
            <a:r>
              <a:rPr lang="en-US" b="0" i="0" dirty="0">
                <a:solidFill>
                  <a:srgbClr val="000000"/>
                </a:solidFill>
                <a:effectLst/>
                <a:latin typeface="ui-sans-serif"/>
              </a:rPr>
              <a:t>aking them highly efficient for long sequences.</a:t>
            </a:r>
          </a:p>
          <a:p>
            <a:pPr marL="0" indent="0">
              <a:buNone/>
            </a:pPr>
            <a:endParaRPr lang="en-IN" dirty="0"/>
          </a:p>
        </p:txBody>
      </p:sp>
    </p:spTree>
    <p:extLst>
      <p:ext uri="{BB962C8B-B14F-4D97-AF65-F5344CB8AC3E}">
        <p14:creationId xmlns:p14="http://schemas.microsoft.com/office/powerpoint/2010/main" val="241906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F38D35-D6A6-4261-3E7C-263E98CC0F95}"/>
              </a:ext>
            </a:extLst>
          </p:cNvPr>
          <p:cNvPicPr>
            <a:picLocks noChangeAspect="1"/>
          </p:cNvPicPr>
          <p:nvPr/>
        </p:nvPicPr>
        <p:blipFill>
          <a:blip r:embed="rId3"/>
          <a:stretch>
            <a:fillRect/>
          </a:stretch>
        </p:blipFill>
        <p:spPr>
          <a:xfrm>
            <a:off x="4265641" y="1643472"/>
            <a:ext cx="7744604" cy="4276162"/>
          </a:xfrm>
          <a:prstGeom prst="rect">
            <a:avLst/>
          </a:prstGeom>
        </p:spPr>
      </p:pic>
      <p:sp>
        <p:nvSpPr>
          <p:cNvPr id="11" name="Title 10">
            <a:extLst>
              <a:ext uri="{FF2B5EF4-FFF2-40B4-BE49-F238E27FC236}">
                <a16:creationId xmlns:a16="http://schemas.microsoft.com/office/drawing/2014/main" id="{8B7FCE5C-503D-3A84-A66D-BF494F795161}"/>
              </a:ext>
            </a:extLst>
          </p:cNvPr>
          <p:cNvSpPr>
            <a:spLocks noGrp="1"/>
          </p:cNvSpPr>
          <p:nvPr>
            <p:ph type="title"/>
          </p:nvPr>
        </p:nvSpPr>
        <p:spPr>
          <a:xfrm>
            <a:off x="839788" y="457200"/>
            <a:ext cx="9444754" cy="668593"/>
          </a:xfrm>
        </p:spPr>
        <p:txBody>
          <a:bodyPr>
            <a:normAutofit fontScale="90000"/>
          </a:bodyPr>
          <a:lstStyle/>
          <a:p>
            <a:r>
              <a:rPr lang="en-US" sz="3600" dirty="0"/>
              <a:t>Transformer Architecture and Attention Mechanism</a:t>
            </a:r>
            <a:endParaRPr lang="en-IN" sz="3600" dirty="0"/>
          </a:p>
        </p:txBody>
      </p:sp>
      <p:sp>
        <p:nvSpPr>
          <p:cNvPr id="15" name="Text Placeholder 14">
            <a:extLst>
              <a:ext uri="{FF2B5EF4-FFF2-40B4-BE49-F238E27FC236}">
                <a16:creationId xmlns:a16="http://schemas.microsoft.com/office/drawing/2014/main" id="{793AA621-1881-6E4E-5E8C-A1A3E2875DA4}"/>
              </a:ext>
            </a:extLst>
          </p:cNvPr>
          <p:cNvSpPr>
            <a:spLocks noGrp="1"/>
          </p:cNvSpPr>
          <p:nvPr>
            <p:ph type="body" sz="half" idx="2"/>
          </p:nvPr>
        </p:nvSpPr>
        <p:spPr>
          <a:xfrm>
            <a:off x="181755" y="1456045"/>
            <a:ext cx="4319741" cy="4276162"/>
          </a:xfrm>
        </p:spPr>
        <p:txBody>
          <a:bodyPr>
            <a:normAutofit lnSpcReduction="10000"/>
          </a:bodyPr>
          <a:lstStyle/>
          <a:p>
            <a:r>
              <a:rPr lang="en-US" dirty="0"/>
              <a:t>Core components of the Transformer architecture:</a:t>
            </a:r>
          </a:p>
          <a:p>
            <a:pPr marL="285750" indent="-285750">
              <a:buFont typeface="Arial" panose="020B0604020202020204" pitchFamily="34" charset="0"/>
              <a:buChar char="•"/>
            </a:pPr>
            <a:r>
              <a:rPr lang="en-US" b="1" dirty="0"/>
              <a:t>Multi-Head Attention</a:t>
            </a:r>
            <a:r>
              <a:rPr lang="en-US" dirty="0"/>
              <a:t>: Computes relationships between words (queries, keys, and values) to focus on the most relevant context for each input word.</a:t>
            </a:r>
          </a:p>
          <a:p>
            <a:pPr marL="285750" indent="-285750">
              <a:buFont typeface="Arial" panose="020B0604020202020204" pitchFamily="34" charset="0"/>
              <a:buChar char="•"/>
            </a:pPr>
            <a:r>
              <a:rPr lang="en-US" b="1" dirty="0"/>
              <a:t>Positional Encoding</a:t>
            </a:r>
            <a:r>
              <a:rPr lang="en-US" dirty="0"/>
              <a:t>: Adds sequence information to embeddings, as Transformers lack inherent order awareness.</a:t>
            </a:r>
          </a:p>
          <a:p>
            <a:pPr marL="285750" indent="-285750">
              <a:buFont typeface="Arial" panose="020B0604020202020204" pitchFamily="34" charset="0"/>
              <a:buChar char="•"/>
            </a:pPr>
            <a:r>
              <a:rPr lang="en-US" b="1" dirty="0"/>
              <a:t>Encoder-Decoder Structure</a:t>
            </a:r>
            <a:r>
              <a:rPr lang="en-US" dirty="0"/>
              <a:t>: The encoder processes input, while the decoder generates output using masked attention for autoregression.</a:t>
            </a:r>
          </a:p>
          <a:p>
            <a:pPr marL="285750" indent="-285750">
              <a:buFont typeface="Arial" panose="020B0604020202020204" pitchFamily="34" charset="0"/>
              <a:buChar char="•"/>
            </a:pPr>
            <a:r>
              <a:rPr lang="en-US" b="1" dirty="0"/>
              <a:t>Mathematical Attention Formula:</a:t>
            </a:r>
            <a:br>
              <a:rPr lang="en-US" dirty="0"/>
            </a:br>
            <a:r>
              <a:rPr lang="en-US" dirty="0"/>
              <a:t>The attention mechanism determines relevance by computing a scaled dot-product between Q and 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17" name="Picture 16">
            <a:extLst>
              <a:ext uri="{FF2B5EF4-FFF2-40B4-BE49-F238E27FC236}">
                <a16:creationId xmlns:a16="http://schemas.microsoft.com/office/drawing/2014/main" id="{C372A4C6-B7D5-A4B6-00D4-3379EE99855E}"/>
              </a:ext>
            </a:extLst>
          </p:cNvPr>
          <p:cNvPicPr>
            <a:picLocks noChangeAspect="1"/>
          </p:cNvPicPr>
          <p:nvPr/>
        </p:nvPicPr>
        <p:blipFill>
          <a:blip r:embed="rId4"/>
          <a:stretch>
            <a:fillRect/>
          </a:stretch>
        </p:blipFill>
        <p:spPr>
          <a:xfrm>
            <a:off x="345450" y="5876875"/>
            <a:ext cx="4580511" cy="841824"/>
          </a:xfrm>
          <a:prstGeom prst="rect">
            <a:avLst/>
          </a:prstGeom>
        </p:spPr>
      </p:pic>
    </p:spTree>
    <p:extLst>
      <p:ext uri="{BB962C8B-B14F-4D97-AF65-F5344CB8AC3E}">
        <p14:creationId xmlns:p14="http://schemas.microsoft.com/office/powerpoint/2010/main" val="316754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8F48D1-E7DC-4AD8-108D-DEAC5CC55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6" t="13850"/>
          <a:stretch/>
        </p:blipFill>
        <p:spPr bwMode="auto">
          <a:xfrm>
            <a:off x="1406013" y="1690688"/>
            <a:ext cx="9822426" cy="45099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FC1EDE3-BE21-78D7-8481-5C91B58BDBC8}"/>
              </a:ext>
            </a:extLst>
          </p:cNvPr>
          <p:cNvSpPr>
            <a:spLocks noGrp="1"/>
          </p:cNvSpPr>
          <p:nvPr>
            <p:ph type="title"/>
          </p:nvPr>
        </p:nvSpPr>
        <p:spPr/>
        <p:txBody>
          <a:bodyPr>
            <a:normAutofit/>
          </a:bodyPr>
          <a:lstStyle/>
          <a:p>
            <a:r>
              <a:rPr lang="en-IN" dirty="0"/>
              <a:t>Types of Transformer Architectures</a:t>
            </a:r>
          </a:p>
        </p:txBody>
      </p:sp>
    </p:spTree>
    <p:extLst>
      <p:ext uri="{BB962C8B-B14F-4D97-AF65-F5344CB8AC3E}">
        <p14:creationId xmlns:p14="http://schemas.microsoft.com/office/powerpoint/2010/main" val="345153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925C90-9F35-8B0E-15A9-2CD9191AE470}"/>
              </a:ext>
            </a:extLst>
          </p:cNvPr>
          <p:cNvPicPr>
            <a:picLocks noChangeAspect="1"/>
          </p:cNvPicPr>
          <p:nvPr/>
        </p:nvPicPr>
        <p:blipFill>
          <a:blip r:embed="rId3"/>
          <a:stretch>
            <a:fillRect/>
          </a:stretch>
        </p:blipFill>
        <p:spPr>
          <a:xfrm>
            <a:off x="1135472" y="1849847"/>
            <a:ext cx="9744075" cy="4810125"/>
          </a:xfrm>
          <a:prstGeom prst="rect">
            <a:avLst/>
          </a:prstGeom>
        </p:spPr>
      </p:pic>
      <p:sp>
        <p:nvSpPr>
          <p:cNvPr id="3" name="Title 2">
            <a:extLst>
              <a:ext uri="{FF2B5EF4-FFF2-40B4-BE49-F238E27FC236}">
                <a16:creationId xmlns:a16="http://schemas.microsoft.com/office/drawing/2014/main" id="{492EC95F-4FE1-74FE-E4DD-A7871E6C3BDE}"/>
              </a:ext>
            </a:extLst>
          </p:cNvPr>
          <p:cNvSpPr>
            <a:spLocks noGrp="1"/>
          </p:cNvSpPr>
          <p:nvPr>
            <p:ph type="title"/>
          </p:nvPr>
        </p:nvSpPr>
        <p:spPr/>
        <p:txBody>
          <a:bodyPr>
            <a:normAutofit fontScale="90000"/>
          </a:bodyPr>
          <a:lstStyle/>
          <a:p>
            <a:r>
              <a:rPr lang="en-US" b="1" dirty="0"/>
              <a:t>Comparison of Encoder-Only, Encoder-Decoder, and Decoder-Only Transformer Models</a:t>
            </a:r>
            <a:endParaRPr lang="en-IN" b="1" dirty="0"/>
          </a:p>
        </p:txBody>
      </p:sp>
    </p:spTree>
    <p:extLst>
      <p:ext uri="{BB962C8B-B14F-4D97-AF65-F5344CB8AC3E}">
        <p14:creationId xmlns:p14="http://schemas.microsoft.com/office/powerpoint/2010/main" val="322450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4FBDA-2071-9C49-CF44-FFA8F0AF16AA}"/>
              </a:ext>
            </a:extLst>
          </p:cNvPr>
          <p:cNvSpPr>
            <a:spLocks noGrp="1"/>
          </p:cNvSpPr>
          <p:nvPr>
            <p:ph type="title"/>
          </p:nvPr>
        </p:nvSpPr>
        <p:spPr/>
        <p:txBody>
          <a:bodyPr>
            <a:normAutofit fontScale="90000"/>
          </a:bodyPr>
          <a:lstStyle/>
          <a:p>
            <a:r>
              <a:rPr lang="en-US" b="1" i="0" dirty="0">
                <a:effectLst/>
                <a:latin typeface="var(--framer-blockquote-font-family, var(--framer-font-family, Inter, Inter Placeholder, sans-serif))"/>
              </a:rPr>
              <a:t>Key Techniques Used in the Pre-Training Process</a:t>
            </a:r>
            <a:br>
              <a:rPr lang="en-US" b="1" i="0" dirty="0">
                <a:effectLst/>
                <a:latin typeface="var(--framer-blockquote-font-family, var(--framer-font-family, Inter, Inter Placeholder, sans-serif))"/>
              </a:rPr>
            </a:br>
            <a:endParaRPr lang="en-IN" dirty="0"/>
          </a:p>
        </p:txBody>
      </p:sp>
      <p:sp>
        <p:nvSpPr>
          <p:cNvPr id="4" name="Content Placeholder 3">
            <a:extLst>
              <a:ext uri="{FF2B5EF4-FFF2-40B4-BE49-F238E27FC236}">
                <a16:creationId xmlns:a16="http://schemas.microsoft.com/office/drawing/2014/main" id="{9101F18A-DE5E-80FE-D0C0-E861014E819C}"/>
              </a:ext>
            </a:extLst>
          </p:cNvPr>
          <p:cNvSpPr>
            <a:spLocks noGrp="1"/>
          </p:cNvSpPr>
          <p:nvPr>
            <p:ph idx="1"/>
          </p:nvPr>
        </p:nvSpPr>
        <p:spPr/>
        <p:txBody>
          <a:bodyPr>
            <a:normAutofit fontScale="92500" lnSpcReduction="20000"/>
          </a:bodyPr>
          <a:lstStyle/>
          <a:p>
            <a:pPr marL="0" indent="0">
              <a:buNone/>
            </a:pPr>
            <a:r>
              <a:rPr lang="en-US" dirty="0">
                <a:solidFill>
                  <a:srgbClr val="636369"/>
                </a:solidFill>
              </a:rPr>
              <a:t>E</a:t>
            </a:r>
            <a:r>
              <a:rPr lang="en-US" i="0" dirty="0">
                <a:solidFill>
                  <a:srgbClr val="636369"/>
                </a:solidFill>
                <a:effectLst/>
              </a:rPr>
              <a:t>nabling your model with an expansive comprehension of language before it intercepts more precise tasks. Here are the chief methods you should know about:</a:t>
            </a:r>
            <a:endParaRPr lang="en-US" b="1" dirty="0">
              <a:solidFill>
                <a:srgbClr val="636369"/>
              </a:solidFill>
            </a:endParaRPr>
          </a:p>
          <a:p>
            <a:pPr>
              <a:buFont typeface="Wingdings" panose="05000000000000000000" pitchFamily="2" charset="2"/>
              <a:buChar char="q"/>
            </a:pPr>
            <a:r>
              <a:rPr lang="en-US" b="1" i="0" dirty="0">
                <a:solidFill>
                  <a:srgbClr val="636369"/>
                </a:solidFill>
                <a:effectLst/>
              </a:rPr>
              <a:t>Masked Language Modeling (MLM)</a:t>
            </a:r>
            <a:r>
              <a:rPr lang="en-US" b="0" i="0" dirty="0">
                <a:solidFill>
                  <a:srgbClr val="636369"/>
                </a:solidFill>
                <a:effectLst/>
              </a:rPr>
              <a:t>: This indulges casually masking some of the words in a sentence and instructing the model to forecast them. By doing this, your model grasps context and relation between words. </a:t>
            </a:r>
          </a:p>
          <a:p>
            <a:pPr>
              <a:buFont typeface="Wingdings" panose="05000000000000000000" pitchFamily="2" charset="2"/>
              <a:buChar char="q"/>
            </a:pPr>
            <a:r>
              <a:rPr lang="en-US" b="1" i="0" dirty="0">
                <a:solidFill>
                  <a:srgbClr val="636369"/>
                </a:solidFill>
                <a:effectLst/>
              </a:rPr>
              <a:t>Next Sentence Prediction (NSP): </a:t>
            </a:r>
            <a:r>
              <a:rPr lang="en-US" b="0" i="0" dirty="0">
                <a:solidFill>
                  <a:srgbClr val="636369"/>
                </a:solidFill>
                <a:effectLst/>
              </a:rPr>
              <a:t>This method helps you model comprehend sentence relationships. You offer a pair of sentences and instruct the model to forecast if the second sentence lucidly follows the first. </a:t>
            </a:r>
          </a:p>
          <a:p>
            <a:pPr>
              <a:buFont typeface="Wingdings" panose="05000000000000000000" pitchFamily="2" charset="2"/>
              <a:buChar char="q"/>
            </a:pPr>
            <a:r>
              <a:rPr lang="en-US" b="1" i="0" dirty="0">
                <a:solidFill>
                  <a:srgbClr val="636369"/>
                </a:solidFill>
                <a:effectLst/>
              </a:rPr>
              <a:t>Causal Language Modeling (CLM): </a:t>
            </a:r>
            <a:r>
              <a:rPr lang="en-US" b="0" i="0" dirty="0">
                <a:solidFill>
                  <a:srgbClr val="636369"/>
                </a:solidFill>
                <a:effectLst/>
              </a:rPr>
              <a:t>Here, the model is instructed to forecast the next word in a sentence based on your preliminary words. This is specifically useful for producing coherent text. </a:t>
            </a:r>
          </a:p>
          <a:p>
            <a:pPr marL="0" indent="0">
              <a:buNone/>
            </a:pPr>
            <a:endParaRPr lang="en-US" b="0" i="0" dirty="0">
              <a:solidFill>
                <a:srgbClr val="636369"/>
              </a:solidFill>
              <a:effectLst/>
              <a:latin typeface="Poppins" panose="020B0502040204020203" pitchFamily="2" charset="0"/>
            </a:endParaRPr>
          </a:p>
          <a:p>
            <a:pPr marL="0" indent="0">
              <a:buNone/>
            </a:pPr>
            <a:endParaRPr lang="en-US" b="0" i="0" dirty="0">
              <a:solidFill>
                <a:srgbClr val="636369"/>
              </a:solidFill>
              <a:effectLst/>
              <a:latin typeface="Poppins" panose="020B0502040204020203" pitchFamily="2" charset="0"/>
            </a:endParaRPr>
          </a:p>
          <a:p>
            <a:endParaRPr lang="en-IN" dirty="0"/>
          </a:p>
        </p:txBody>
      </p:sp>
    </p:spTree>
    <p:extLst>
      <p:ext uri="{BB962C8B-B14F-4D97-AF65-F5344CB8AC3E}">
        <p14:creationId xmlns:p14="http://schemas.microsoft.com/office/powerpoint/2010/main" val="122565381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TotalTime>
  <Words>1312</Words>
  <Application>Microsoft Office PowerPoint</Application>
  <PresentationFormat>Widescreen</PresentationFormat>
  <Paragraphs>76</Paragraphs>
  <Slides>20</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Calibri</vt:lpstr>
      <vt:lpstr>Calibri Light</vt:lpstr>
      <vt:lpstr>inherit</vt:lpstr>
      <vt:lpstr>Inter</vt:lpstr>
      <vt:lpstr>MonumentGrotesk</vt:lpstr>
      <vt:lpstr>Poppins</vt:lpstr>
      <vt:lpstr>sohne</vt:lpstr>
      <vt:lpstr>source-serif-pro</vt:lpstr>
      <vt:lpstr>ui-sans-serif</vt:lpstr>
      <vt:lpstr>var(--framer-blockquote-font-family, var(--framer-font-family, Inter, Inter Placeholder, sans-serif))</vt:lpstr>
      <vt:lpstr>Wingdings</vt:lpstr>
      <vt:lpstr>方正小标宋简体</vt:lpstr>
      <vt:lpstr>1_Office Theme</vt:lpstr>
      <vt:lpstr>Foundation of Large Language Models</vt:lpstr>
      <vt:lpstr>PowerPoint Presentation</vt:lpstr>
      <vt:lpstr>Large Language Models - Architecture</vt:lpstr>
      <vt:lpstr>PowerPoint Presentation</vt:lpstr>
      <vt:lpstr>Transformers Vs  RNNs, LSTM, GRU</vt:lpstr>
      <vt:lpstr>Transformer Architecture and Attention Mechanism</vt:lpstr>
      <vt:lpstr>Types of Transformer Architectures</vt:lpstr>
      <vt:lpstr>Comparison of Encoder-Only, Encoder-Decoder, and Decoder-Only Transformer Models</vt:lpstr>
      <vt:lpstr>Key Techniques Used in the Pre-Training Process </vt:lpstr>
      <vt:lpstr>PowerPoint Presentation</vt:lpstr>
      <vt:lpstr>PowerPoint Presentation</vt:lpstr>
      <vt:lpstr>Pretraining stage of GPT-x </vt:lpstr>
      <vt:lpstr>Step 1: The Supervised Fine-Tuning (SFT) model</vt:lpstr>
      <vt:lpstr>Step 2: The reward model (RM)</vt:lpstr>
      <vt:lpstr>Step 3: Fine-tuning the SFT model via Proximal Policy Optimization (PPO)</vt:lpstr>
      <vt:lpstr>SFT and RHLF</vt:lpstr>
      <vt:lpstr>Performance Evaluation</vt:lpstr>
      <vt:lpstr>ChatGPT Training Procedure Summary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anupriya.ramachandran@outlook.com</dc:creator>
  <cp:lastModifiedBy>anupriya.ramachandran@outlook.com</cp:lastModifiedBy>
  <cp:revision>3</cp:revision>
  <dcterms:created xsi:type="dcterms:W3CDTF">2025-01-27T10:42:03Z</dcterms:created>
  <dcterms:modified xsi:type="dcterms:W3CDTF">2025-01-27T19:14:58Z</dcterms:modified>
</cp:coreProperties>
</file>